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91" r:id="rId2"/>
    <p:sldId id="257" r:id="rId3"/>
    <p:sldId id="278" r:id="rId4"/>
    <p:sldId id="279" r:id="rId5"/>
    <p:sldId id="280" r:id="rId6"/>
    <p:sldId id="283" r:id="rId7"/>
    <p:sldId id="284" r:id="rId8"/>
    <p:sldId id="285" r:id="rId9"/>
    <p:sldId id="286" r:id="rId10"/>
    <p:sldId id="287" r:id="rId11"/>
    <p:sldId id="288" r:id="rId12"/>
    <p:sldId id="289" r:id="rId13"/>
    <p:sldId id="292" r:id="rId14"/>
    <p:sldId id="282" r:id="rId15"/>
    <p:sldId id="29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ward Doxey" initials="ED" lastIdx="12" clrIdx="0">
    <p:extLst>
      <p:ext uri="{19B8F6BF-5375-455C-9EA6-DF929625EA0E}">
        <p15:presenceInfo xmlns:p15="http://schemas.microsoft.com/office/powerpoint/2012/main" userId="S-1-5-21-226508970-3071066648-2496781527-17276" providerId="AD"/>
      </p:ext>
    </p:extLst>
  </p:cmAuthor>
  <p:cmAuthor id="2" name="IB" initials="MOU" lastIdx="9" clrIdx="1">
    <p:extLst>
      <p:ext uri="{19B8F6BF-5375-455C-9EA6-DF929625EA0E}">
        <p15:presenceInfo xmlns:p15="http://schemas.microsoft.com/office/powerpoint/2012/main" userId="I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C2C"/>
    <a:srgbClr val="FF40FF"/>
    <a:srgbClr val="FF00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67"/>
    <p:restoredTop sz="86422"/>
  </p:normalViewPr>
  <p:slideViewPr>
    <p:cSldViewPr snapToObjects="1">
      <p:cViewPr varScale="1">
        <p:scale>
          <a:sx n="84" d="100"/>
          <a:sy n="84" d="100"/>
        </p:scale>
        <p:origin x="91" y="182"/>
      </p:cViewPr>
      <p:guideLst/>
    </p:cSldViewPr>
  </p:slideViewPr>
  <p:outlineViewPr>
    <p:cViewPr>
      <p:scale>
        <a:sx n="33" d="100"/>
        <a:sy n="33" d="100"/>
      </p:scale>
      <p:origin x="0" y="-2816"/>
    </p:cViewPr>
  </p:outlineViewPr>
  <p:notesTextViewPr>
    <p:cViewPr>
      <p:scale>
        <a:sx n="1" d="1"/>
        <a:sy n="1" d="1"/>
      </p:scale>
      <p:origin x="0" y="0"/>
    </p:cViewPr>
  </p:notesTextViewPr>
  <p:sorterViewPr>
    <p:cViewPr>
      <p:scale>
        <a:sx n="66" d="100"/>
        <a:sy n="66" d="100"/>
      </p:scale>
      <p:origin x="0" y="0"/>
    </p:cViewPr>
  </p:sorterViewPr>
  <p:notesViewPr>
    <p:cSldViewPr snapToObjects="1" showGuides="1">
      <p:cViewPr varScale="1">
        <p:scale>
          <a:sx n="121" d="100"/>
          <a:sy n="121" d="100"/>
        </p:scale>
        <p:origin x="3864"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7C1157E-F41D-D748-8B69-7140BA26C9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4C732F0C-C3BE-9347-8A3D-93C7DD35FC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EC103C-0C00-5144-B134-6065E402762D}" type="datetime1">
              <a:rPr lang="en-GB" smtClean="0"/>
              <a:t>11/09/2020</a:t>
            </a:fld>
            <a:endParaRPr lang="en-US"/>
          </a:p>
        </p:txBody>
      </p:sp>
      <p:sp>
        <p:nvSpPr>
          <p:cNvPr id="4" name="Footer Placeholder 3">
            <a:extLst>
              <a:ext uri="{FF2B5EF4-FFF2-40B4-BE49-F238E27FC236}">
                <a16:creationId xmlns:a16="http://schemas.microsoft.com/office/drawing/2014/main" xmlns="" id="{F1B9C81F-45DF-3942-B5BB-AFF6409293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24C535E9-87A8-4E42-A7E7-ECCB491EE7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AB2214-6F48-7B47-BA9F-4377B0ABE2D4}" type="slidenum">
              <a:rPr lang="en-US" smtClean="0"/>
              <a:t>‹#›</a:t>
            </a:fld>
            <a:endParaRPr lang="en-US"/>
          </a:p>
        </p:txBody>
      </p:sp>
    </p:spTree>
    <p:extLst>
      <p:ext uri="{BB962C8B-B14F-4D97-AF65-F5344CB8AC3E}">
        <p14:creationId xmlns:p14="http://schemas.microsoft.com/office/powerpoint/2010/main" val="19028634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97CFCD-DFD6-F34D-95F2-86875A23819B}" type="datetime1">
              <a:rPr lang="en-GB" smtClean="0"/>
              <a:t>11/09/2020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35C6A4-13EB-334F-862B-598CD5A9818C}" type="slidenum">
              <a:rPr lang="en-US" smtClean="0"/>
              <a:t>‹#›</a:t>
            </a:fld>
            <a:endParaRPr lang="en-US"/>
          </a:p>
        </p:txBody>
      </p:sp>
    </p:spTree>
    <p:extLst>
      <p:ext uri="{BB962C8B-B14F-4D97-AF65-F5344CB8AC3E}">
        <p14:creationId xmlns:p14="http://schemas.microsoft.com/office/powerpoint/2010/main" val="56426307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F4EBAA-2F39-3941-B36E-6CA80D2012F9}"/>
              </a:ext>
            </a:extLst>
          </p:cNvPr>
          <p:cNvSpPr>
            <a:spLocks noGrp="1"/>
          </p:cNvSpPr>
          <p:nvPr>
            <p:ph type="ctrTitle"/>
          </p:nvPr>
        </p:nvSpPr>
        <p:spPr>
          <a:xfrm>
            <a:off x="648000" y="1080000"/>
            <a:ext cx="10080000" cy="2376000"/>
          </a:xfrm>
        </p:spPr>
        <p:txBody>
          <a:bodyPr anchor="b">
            <a:normAutofit/>
          </a:bodyPr>
          <a:lstStyle>
            <a:lvl1pPr algn="l">
              <a:defRPr sz="4800">
                <a:solidFill>
                  <a:srgbClr val="2C2C2C"/>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xmlns="" id="{B8D30EB3-3F40-D64C-A1AD-1D8CF2EDB6EB}"/>
              </a:ext>
            </a:extLst>
          </p:cNvPr>
          <p:cNvSpPr>
            <a:spLocks noGrp="1"/>
          </p:cNvSpPr>
          <p:nvPr>
            <p:ph type="subTitle" idx="1"/>
          </p:nvPr>
        </p:nvSpPr>
        <p:spPr>
          <a:xfrm>
            <a:off x="648000" y="3600000"/>
            <a:ext cx="10080000" cy="1655762"/>
          </a:xfrm>
        </p:spPr>
        <p:txBody>
          <a:bodyPr>
            <a:normAutofit/>
          </a:bodyPr>
          <a:lstStyle>
            <a:lvl1pPr marL="0" indent="0" algn="l">
              <a:buNone/>
              <a:defRPr sz="2200">
                <a:solidFill>
                  <a:srgbClr val="2C2C2C"/>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35EF9E7C-27BF-0B47-97CE-96E21ED00E49}"/>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A20003F6-9FA2-F04E-AA53-1C0C7743172A}" type="datetime1">
              <a:rPr lang="en-GB" smtClean="0"/>
              <a:pPr/>
              <a:t>11/09/2020</a:t>
            </a:fld>
            <a:endParaRPr lang="en-US"/>
          </a:p>
        </p:txBody>
      </p:sp>
      <p:sp>
        <p:nvSpPr>
          <p:cNvPr id="5" name="Footer Placeholder 4">
            <a:extLst>
              <a:ext uri="{FF2B5EF4-FFF2-40B4-BE49-F238E27FC236}">
                <a16:creationId xmlns:a16="http://schemas.microsoft.com/office/drawing/2014/main" xmlns="" id="{544A26B7-A7B8-0043-9B2B-84EB56AD3764}"/>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9" name="Slide Number Placeholder 5">
            <a:extLst>
              <a:ext uri="{FF2B5EF4-FFF2-40B4-BE49-F238E27FC236}">
                <a16:creationId xmlns:a16="http://schemas.microsoft.com/office/drawing/2014/main" xmlns="" id="{AAF09BA4-C874-394D-BD6F-A467115F6559}"/>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pic>
        <p:nvPicPr>
          <p:cNvPr id="13" name="Graphic 12">
            <a:extLst>
              <a:ext uri="{FF2B5EF4-FFF2-40B4-BE49-F238E27FC236}">
                <a16:creationId xmlns:a16="http://schemas.microsoft.com/office/drawing/2014/main" xmlns="" id="{D8AC70F3-85B6-F946-A3C7-59F302B3616C}"/>
              </a:ext>
            </a:extLst>
          </p:cNvPr>
          <p:cNvPicPr>
            <a:picLocks/>
          </p:cNvPicPr>
          <p:nvPr userDrawn="1"/>
        </p:nvPicPr>
        <p:blipFill>
          <a:blip r:embed="rId2">
            <a:extLst>
              <a:ext uri="{96DAC541-7B7A-43D3-8B79-37D633B846F1}">
                <asvg:svgBlip xmlns:asvg="http://schemas.microsoft.com/office/drawing/2016/SVG/main" xmlns="" r:embed="rId3"/>
              </a:ext>
            </a:extLst>
          </a:blip>
          <a:stretch>
            <a:fillRect/>
          </a:stretch>
        </p:blipFill>
        <p:spPr>
          <a:xfrm>
            <a:off x="766800" y="504000"/>
            <a:ext cx="1332000" cy="432293"/>
          </a:xfrm>
          <a:prstGeom prst="rect">
            <a:avLst/>
          </a:prstGeom>
        </p:spPr>
      </p:pic>
    </p:spTree>
    <p:extLst>
      <p:ext uri="{BB962C8B-B14F-4D97-AF65-F5344CB8AC3E}">
        <p14:creationId xmlns:p14="http://schemas.microsoft.com/office/powerpoint/2010/main" val="45119086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F4EBAA-2F39-3941-B36E-6CA80D2012F9}"/>
              </a:ext>
            </a:extLst>
          </p:cNvPr>
          <p:cNvSpPr>
            <a:spLocks noGrp="1"/>
          </p:cNvSpPr>
          <p:nvPr>
            <p:ph type="ctrTitle"/>
          </p:nvPr>
        </p:nvSpPr>
        <p:spPr>
          <a:xfrm>
            <a:off x="648000" y="1080000"/>
            <a:ext cx="10080000" cy="2376000"/>
          </a:xfrm>
        </p:spPr>
        <p:txBody>
          <a:bodyPr anchor="b">
            <a:normAutofit/>
          </a:bodyPr>
          <a:lstStyle>
            <a:lvl1pPr algn="l">
              <a:defRPr sz="3600"/>
            </a:lvl1pPr>
          </a:lstStyle>
          <a:p>
            <a:r>
              <a:rPr lang="en-US" dirty="0"/>
              <a:t>Click to edit Master title style</a:t>
            </a:r>
          </a:p>
        </p:txBody>
      </p:sp>
      <p:sp>
        <p:nvSpPr>
          <p:cNvPr id="3" name="Subtitle 2">
            <a:extLst>
              <a:ext uri="{FF2B5EF4-FFF2-40B4-BE49-F238E27FC236}">
                <a16:creationId xmlns:a16="http://schemas.microsoft.com/office/drawing/2014/main" xmlns="" id="{B8D30EB3-3F40-D64C-A1AD-1D8CF2EDB6EB}"/>
              </a:ext>
            </a:extLst>
          </p:cNvPr>
          <p:cNvSpPr>
            <a:spLocks noGrp="1"/>
          </p:cNvSpPr>
          <p:nvPr>
            <p:ph type="subTitle" idx="1"/>
          </p:nvPr>
        </p:nvSpPr>
        <p:spPr>
          <a:xfrm>
            <a:off x="648000" y="3600000"/>
            <a:ext cx="100800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35EF9E7C-27BF-0B47-97CE-96E21ED00E49}"/>
              </a:ext>
            </a:extLst>
          </p:cNvPr>
          <p:cNvSpPr>
            <a:spLocks noGrp="1"/>
          </p:cNvSpPr>
          <p:nvPr>
            <p:ph type="dt" sz="half" idx="10"/>
          </p:nvPr>
        </p:nvSpPr>
        <p:spPr/>
        <p:txBody>
          <a:bodyPr/>
          <a:lstStyle/>
          <a:p>
            <a:fld id="{A20003F6-9FA2-F04E-AA53-1C0C7743172A}" type="datetime1">
              <a:rPr lang="en-GB" smtClean="0"/>
              <a:t>11/09/2020</a:t>
            </a:fld>
            <a:endParaRPr lang="en-US"/>
          </a:p>
        </p:txBody>
      </p:sp>
      <p:sp>
        <p:nvSpPr>
          <p:cNvPr id="5" name="Footer Placeholder 4">
            <a:extLst>
              <a:ext uri="{FF2B5EF4-FFF2-40B4-BE49-F238E27FC236}">
                <a16:creationId xmlns:a16="http://schemas.microsoft.com/office/drawing/2014/main" xmlns="" id="{544A26B7-A7B8-0043-9B2B-84EB56AD3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2670887-57E7-3A43-BB1A-5812E952692E}"/>
              </a:ext>
            </a:extLst>
          </p:cNvPr>
          <p:cNvSpPr>
            <a:spLocks noGrp="1"/>
          </p:cNvSpPr>
          <p:nvPr>
            <p:ph type="sldNum" sz="quarter" idx="12"/>
          </p:nvPr>
        </p:nvSpPr>
        <p:spPr/>
        <p:txBody>
          <a:bodyPr/>
          <a:lstStyle/>
          <a:p>
            <a:fld id="{2D5587A6-0F28-234D-9116-41BE2E1A2AC2}" type="slidenum">
              <a:rPr lang="en-US" smtClean="0"/>
              <a:t>‹#›</a:t>
            </a:fld>
            <a:endParaRPr lang="en-US"/>
          </a:p>
        </p:txBody>
      </p:sp>
      <p:pic>
        <p:nvPicPr>
          <p:cNvPr id="8" name="Graphic 7">
            <a:extLst>
              <a:ext uri="{FF2B5EF4-FFF2-40B4-BE49-F238E27FC236}">
                <a16:creationId xmlns:a16="http://schemas.microsoft.com/office/drawing/2014/main" xmlns="" id="{72196FCD-AF99-A040-BFB2-5769EE97611A}"/>
              </a:ext>
            </a:extLst>
          </p:cNvPr>
          <p:cNvPicPr>
            <a:picLocks/>
          </p:cNvPicPr>
          <p:nvPr userDrawn="1"/>
        </p:nvPicPr>
        <p:blipFill>
          <a:blip r:embed="rId2">
            <a:extLst>
              <a:ext uri="{96DAC541-7B7A-43D3-8B79-37D633B846F1}">
                <asvg:svgBlip xmlns:asvg="http://schemas.microsoft.com/office/drawing/2016/SVG/main" xmlns="" r:embed="rId3"/>
              </a:ext>
            </a:extLst>
          </a:blip>
          <a:stretch>
            <a:fillRect/>
          </a:stretch>
        </p:blipFill>
        <p:spPr>
          <a:xfrm>
            <a:off x="766800" y="504000"/>
            <a:ext cx="1332000" cy="432293"/>
          </a:xfrm>
          <a:prstGeom prst="rect">
            <a:avLst/>
          </a:prstGeom>
        </p:spPr>
      </p:pic>
    </p:spTree>
    <p:extLst>
      <p:ext uri="{BB962C8B-B14F-4D97-AF65-F5344CB8AC3E}">
        <p14:creationId xmlns:p14="http://schemas.microsoft.com/office/powerpoint/2010/main" val="408413462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1DCAF7-AA06-1040-B1E0-8E15D9C5161B}"/>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xmlns="" id="{BFF5B501-CBFE-104D-BB25-66D22875F063}"/>
              </a:ext>
            </a:extLst>
          </p:cNvPr>
          <p:cNvSpPr>
            <a:spLocks noGrp="1"/>
          </p:cNvSpPr>
          <p:nvPr>
            <p:ph idx="1"/>
          </p:nvPr>
        </p:nvSpPr>
        <p:spPr>
          <a:xfrm>
            <a:off x="648000" y="1404000"/>
            <a:ext cx="10800000" cy="4752000"/>
          </a:xfrm>
        </p:spPr>
        <p:txBody>
          <a:bodyPr/>
          <a:lstStyle>
            <a:lvl1pPr>
              <a:defRPr sz="20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08985F08-8E72-9148-82A1-2C591DFBDC0E}"/>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1FFB84F-73DC-4C43-AC13-67A9ADC1B225}" type="datetime1">
              <a:rPr lang="en-GB" smtClean="0"/>
              <a:pPr/>
              <a:t>11/09/2020</a:t>
            </a:fld>
            <a:endParaRPr lang="en-US"/>
          </a:p>
        </p:txBody>
      </p:sp>
      <p:sp>
        <p:nvSpPr>
          <p:cNvPr id="5" name="Footer Placeholder 4">
            <a:extLst>
              <a:ext uri="{FF2B5EF4-FFF2-40B4-BE49-F238E27FC236}">
                <a16:creationId xmlns:a16="http://schemas.microsoft.com/office/drawing/2014/main" xmlns="" id="{B94366E4-48A8-C248-8403-C00951EFCD6A}"/>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7" name="Slide Number Placeholder 5">
            <a:extLst>
              <a:ext uri="{FF2B5EF4-FFF2-40B4-BE49-F238E27FC236}">
                <a16:creationId xmlns:a16="http://schemas.microsoft.com/office/drawing/2014/main" xmlns="" id="{CEEB4CF7-D339-7A46-8B33-C97F7A447C18}"/>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spTree>
    <p:extLst>
      <p:ext uri="{BB962C8B-B14F-4D97-AF65-F5344CB8AC3E}">
        <p14:creationId xmlns:p14="http://schemas.microsoft.com/office/powerpoint/2010/main" val="2209516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F11F1-9EFF-7144-9125-3139B4E1CCCC}"/>
              </a:ext>
            </a:extLst>
          </p:cNvPr>
          <p:cNvSpPr>
            <a:spLocks noGrp="1"/>
          </p:cNvSpPr>
          <p:nvPr>
            <p:ph type="title"/>
          </p:nvPr>
        </p:nvSpPr>
        <p:spPr>
          <a:xfrm>
            <a:off x="647999" y="576000"/>
            <a:ext cx="3311999" cy="1584000"/>
          </a:xfrm>
        </p:spPr>
        <p:txBody>
          <a:bodyPr anchor="b">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xmlns="" id="{C9C57E45-EC2E-6A48-999E-8DBA374CD47B}"/>
              </a:ext>
            </a:extLst>
          </p:cNvPr>
          <p:cNvSpPr>
            <a:spLocks noGrp="1"/>
          </p:cNvSpPr>
          <p:nvPr>
            <p:ph idx="1"/>
          </p:nvPr>
        </p:nvSpPr>
        <p:spPr>
          <a:xfrm>
            <a:off x="4247999" y="1260000"/>
            <a:ext cx="7200001" cy="4896000"/>
          </a:xfrm>
        </p:spPr>
        <p:txBody>
          <a:bodyPr/>
          <a:lstStyle>
            <a:lvl1pPr>
              <a:defRPr sz="2000"/>
            </a:lvl1pPr>
            <a:lvl2pPr>
              <a:defRPr sz="18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xmlns="" id="{E9B9F23F-F468-1142-A98D-597B3EBFAAD2}"/>
              </a:ext>
            </a:extLst>
          </p:cNvPr>
          <p:cNvSpPr>
            <a:spLocks noGrp="1"/>
          </p:cNvSpPr>
          <p:nvPr>
            <p:ph type="body" sz="half" idx="2"/>
          </p:nvPr>
        </p:nvSpPr>
        <p:spPr>
          <a:xfrm>
            <a:off x="647999" y="2340000"/>
            <a:ext cx="3312000" cy="38160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xmlns="" id="{992037A2-B8BC-4D46-AA82-267CC5E774E2}"/>
              </a:ext>
            </a:extLst>
          </p:cNvPr>
          <p:cNvSpPr>
            <a:spLocks noGrp="1"/>
          </p:cNvSpPr>
          <p:nvPr>
            <p:ph type="dt" sz="half" idx="10"/>
          </p:nvPr>
        </p:nvSpPr>
        <p:spPr/>
        <p:txBody>
          <a:bodyPr/>
          <a:lstStyle/>
          <a:p>
            <a:fld id="{1D3AC278-FEFB-4949-87C8-2F7B048D5B30}" type="datetime1">
              <a:rPr lang="en-GB" smtClean="0"/>
              <a:t>11/09/2020</a:t>
            </a:fld>
            <a:endParaRPr lang="en-US"/>
          </a:p>
        </p:txBody>
      </p:sp>
      <p:sp>
        <p:nvSpPr>
          <p:cNvPr id="6" name="Footer Placeholder 5">
            <a:extLst>
              <a:ext uri="{FF2B5EF4-FFF2-40B4-BE49-F238E27FC236}">
                <a16:creationId xmlns:a16="http://schemas.microsoft.com/office/drawing/2014/main" xmlns="" id="{B71E40FC-CC75-5C49-B153-7101136176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6C0EBE3-CD47-DA41-8665-99A541C1A8F3}"/>
              </a:ext>
            </a:extLst>
          </p:cNvPr>
          <p:cNvSpPr>
            <a:spLocks noGrp="1"/>
          </p:cNvSpPr>
          <p:nvPr>
            <p:ph type="sldNum" sz="quarter" idx="12"/>
          </p:nvPr>
        </p:nvSpPr>
        <p:spPr/>
        <p:txBody>
          <a:bodyPr/>
          <a:lstStyle/>
          <a:p>
            <a:fld id="{2D5587A6-0F28-234D-9116-41BE2E1A2AC2}" type="slidenum">
              <a:rPr lang="en-US" smtClean="0"/>
              <a:t>‹#›</a:t>
            </a:fld>
            <a:endParaRPr lang="en-US"/>
          </a:p>
        </p:txBody>
      </p:sp>
    </p:spTree>
    <p:extLst>
      <p:ext uri="{BB962C8B-B14F-4D97-AF65-F5344CB8AC3E}">
        <p14:creationId xmlns:p14="http://schemas.microsoft.com/office/powerpoint/2010/main" val="1956342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2539A8-FECC-1549-9FD2-BB4362008D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690CBC2C-B15B-964F-ACEE-BEB2DAF79F41}"/>
              </a:ext>
            </a:extLst>
          </p:cNvPr>
          <p:cNvSpPr>
            <a:spLocks noGrp="1"/>
          </p:cNvSpPr>
          <p:nvPr>
            <p:ph type="dt" sz="half" idx="10"/>
          </p:nvPr>
        </p:nvSpPr>
        <p:spPr/>
        <p:txBody>
          <a:bodyPr/>
          <a:lstStyle/>
          <a:p>
            <a:fld id="{864A2DF1-82CB-3949-8DC2-ECE30178A186}" type="datetime1">
              <a:rPr lang="en-GB" smtClean="0"/>
              <a:t>11/09/2020</a:t>
            </a:fld>
            <a:endParaRPr lang="en-US"/>
          </a:p>
        </p:txBody>
      </p:sp>
      <p:sp>
        <p:nvSpPr>
          <p:cNvPr id="4" name="Footer Placeholder 3">
            <a:extLst>
              <a:ext uri="{FF2B5EF4-FFF2-40B4-BE49-F238E27FC236}">
                <a16:creationId xmlns:a16="http://schemas.microsoft.com/office/drawing/2014/main" xmlns="" id="{13B40B73-B3DD-3E49-89F6-7D6344C26A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6B802C64-D1FE-5E4F-84AE-101D7BACAB35}"/>
              </a:ext>
            </a:extLst>
          </p:cNvPr>
          <p:cNvSpPr>
            <a:spLocks noGrp="1"/>
          </p:cNvSpPr>
          <p:nvPr>
            <p:ph type="sldNum" sz="quarter" idx="12"/>
          </p:nvPr>
        </p:nvSpPr>
        <p:spPr/>
        <p:txBody>
          <a:bodyPr/>
          <a:lstStyle/>
          <a:p>
            <a:fld id="{2D5587A6-0F28-234D-9116-41BE2E1A2AC2}" type="slidenum">
              <a:rPr lang="en-US" smtClean="0"/>
              <a:t>‹#›</a:t>
            </a:fld>
            <a:endParaRPr lang="en-US"/>
          </a:p>
        </p:txBody>
      </p:sp>
    </p:spTree>
    <p:extLst>
      <p:ext uri="{BB962C8B-B14F-4D97-AF65-F5344CB8AC3E}">
        <p14:creationId xmlns:p14="http://schemas.microsoft.com/office/powerpoint/2010/main" val="3825008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creencast">
    <p:bg>
      <p:bgPr>
        <a:solidFill>
          <a:srgbClr val="FF40FF"/>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E6FFE9E8-50C7-8249-8A2A-C78D51872E6D}"/>
              </a:ext>
            </a:extLst>
          </p:cNvPr>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D5587A6-0F28-234D-9116-41BE2E1A2AC2}" type="slidenum">
              <a:rPr lang="en-US" smtClean="0"/>
              <a:pPr/>
              <a:t>‹#›</a:t>
            </a:fld>
            <a:endParaRPr lang="en-US" dirty="0"/>
          </a:p>
        </p:txBody>
      </p:sp>
      <p:sp>
        <p:nvSpPr>
          <p:cNvPr id="12" name="TextBox 11">
            <a:extLst>
              <a:ext uri="{FF2B5EF4-FFF2-40B4-BE49-F238E27FC236}">
                <a16:creationId xmlns:a16="http://schemas.microsoft.com/office/drawing/2014/main" xmlns="" id="{F1E56A25-91D5-724D-A11F-39696A1993AD}"/>
              </a:ext>
            </a:extLst>
          </p:cNvPr>
          <p:cNvSpPr txBox="1"/>
          <p:nvPr userDrawn="1"/>
        </p:nvSpPr>
        <p:spPr>
          <a:xfrm>
            <a:off x="648000" y="2625003"/>
            <a:ext cx="6816803" cy="830997"/>
          </a:xfrm>
          <a:prstGeom prst="rect">
            <a:avLst/>
          </a:prstGeom>
          <a:noFill/>
        </p:spPr>
        <p:txBody>
          <a:bodyPr wrap="none" rtlCol="0" anchor="b">
            <a:spAutoFit/>
          </a:bodyPr>
          <a:lstStyle/>
          <a:p>
            <a:pPr algn="l" defTabSz="914400" rtl="0" eaLnBrk="1" latinLnBrk="0" hangingPunct="1">
              <a:lnSpc>
                <a:spcPct val="100000"/>
              </a:lnSpc>
              <a:spcBef>
                <a:spcPct val="0"/>
              </a:spcBef>
              <a:buNone/>
            </a:pPr>
            <a:r>
              <a:rPr lang="en-US" sz="4800" b="0" i="0" u="none" kern="1200" dirty="0">
                <a:solidFill>
                  <a:schemeClr val="bg1"/>
                </a:solidFill>
                <a:latin typeface="Arial" panose="020B0604020202020204" pitchFamily="34" charset="0"/>
                <a:ea typeface="Open Sans" panose="020B0606030504020204" pitchFamily="34" charset="0"/>
                <a:cs typeface="Arial" panose="020B0604020202020204" pitchFamily="34" charset="0"/>
              </a:rPr>
              <a:t>Screencast Placeholder</a:t>
            </a:r>
          </a:p>
        </p:txBody>
      </p:sp>
      <p:sp>
        <p:nvSpPr>
          <p:cNvPr id="13" name="TextBox 12">
            <a:extLst>
              <a:ext uri="{FF2B5EF4-FFF2-40B4-BE49-F238E27FC236}">
                <a16:creationId xmlns:a16="http://schemas.microsoft.com/office/drawing/2014/main" xmlns="" id="{E7F77107-76F4-9144-A972-88C0AFF26277}"/>
              </a:ext>
            </a:extLst>
          </p:cNvPr>
          <p:cNvSpPr txBox="1"/>
          <p:nvPr userDrawn="1"/>
        </p:nvSpPr>
        <p:spPr>
          <a:xfrm>
            <a:off x="648000" y="3600000"/>
            <a:ext cx="10080000" cy="993599"/>
          </a:xfrm>
          <a:prstGeom prst="rect">
            <a:avLst/>
          </a:prstGeom>
          <a:noFill/>
        </p:spPr>
        <p:txBody>
          <a:bodyPr wrap="square" rtlCol="0" anchor="t">
            <a:spAutoFit/>
          </a:bodyPr>
          <a:lstStyle/>
          <a:p>
            <a:pPr marL="0" indent="0" algn="l" defTabSz="914400" rtl="0" eaLnBrk="1" latinLnBrk="0" hangingPunct="1">
              <a:lnSpc>
                <a:spcPct val="140000"/>
              </a:lnSpc>
              <a:spcBef>
                <a:spcPts val="800"/>
              </a:spcBef>
              <a:buFont typeface="Arial" panose="020B0604020202020204" pitchFamily="34" charset="0"/>
              <a:buNone/>
            </a:pPr>
            <a:r>
              <a:rPr lang="en-US" sz="2200" kern="1200" dirty="0">
                <a:solidFill>
                  <a:schemeClr val="bg1"/>
                </a:solidFill>
                <a:latin typeface="Arial" panose="020B0604020202020204" pitchFamily="34" charset="0"/>
                <a:ea typeface="Open Sans" panose="020B0606030504020204" pitchFamily="34" charset="0"/>
                <a:cs typeface="Arial" panose="020B0604020202020204" pitchFamily="34" charset="0"/>
              </a:rPr>
              <a:t>You should delete this slide before recording, otherwise it will skew your slide numbers.</a:t>
            </a:r>
          </a:p>
        </p:txBody>
      </p:sp>
      <p:sp>
        <p:nvSpPr>
          <p:cNvPr id="14" name="Date Placeholder 4">
            <a:extLst>
              <a:ext uri="{FF2B5EF4-FFF2-40B4-BE49-F238E27FC236}">
                <a16:creationId xmlns:a16="http://schemas.microsoft.com/office/drawing/2014/main" xmlns="" id="{A0C97EFC-6E59-C249-9F99-21A17B278F99}"/>
              </a:ext>
            </a:extLst>
          </p:cNvPr>
          <p:cNvSpPr>
            <a:spLocks noGrp="1"/>
          </p:cNvSpPr>
          <p:nvPr>
            <p:ph type="dt" sz="half" idx="10"/>
          </p:nvPr>
        </p:nvSpPr>
        <p:spPr>
          <a:xfrm>
            <a:off x="9288000" y="6336000"/>
            <a:ext cx="2160000" cy="288000"/>
          </a:xfrm>
        </p:spPr>
        <p:txBody>
          <a:bodyPr/>
          <a:lstStyle>
            <a:lvl1pPr>
              <a:defRPr>
                <a:solidFill>
                  <a:schemeClr val="bg1"/>
                </a:solidFill>
                <a:latin typeface="Arial" panose="020B0604020202020204" pitchFamily="34" charset="0"/>
                <a:cs typeface="Arial" panose="020B0604020202020204" pitchFamily="34" charset="0"/>
              </a:defRPr>
            </a:lvl1pPr>
          </a:lstStyle>
          <a:p>
            <a:fld id="{1D3AC278-FEFB-4949-87C8-2F7B048D5B30}" type="datetime1">
              <a:rPr lang="en-GB" smtClean="0"/>
              <a:pPr/>
              <a:t>11/09/2020</a:t>
            </a:fld>
            <a:endParaRPr lang="en-US"/>
          </a:p>
        </p:txBody>
      </p:sp>
      <p:sp>
        <p:nvSpPr>
          <p:cNvPr id="15" name="Footer Placeholder 5">
            <a:extLst>
              <a:ext uri="{FF2B5EF4-FFF2-40B4-BE49-F238E27FC236}">
                <a16:creationId xmlns:a16="http://schemas.microsoft.com/office/drawing/2014/main" xmlns="" id="{6C396A9A-B7C9-0C46-97D1-1DB9C8C85215}"/>
              </a:ext>
            </a:extLst>
          </p:cNvPr>
          <p:cNvSpPr>
            <a:spLocks noGrp="1"/>
          </p:cNvSpPr>
          <p:nvPr>
            <p:ph type="ftr" sz="quarter" idx="11"/>
          </p:nvPr>
        </p:nvSpPr>
        <p:spPr>
          <a:xfrm>
            <a:off x="648000" y="6336000"/>
            <a:ext cx="6480000" cy="288000"/>
          </a:xfrm>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227750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xmlns="" id="{6AE425C8-279E-D14C-A350-756694D4E5A6}"/>
              </a:ext>
            </a:extLst>
          </p:cNvPr>
          <p:cNvPicPr>
            <a:picLocks/>
          </p:cNvPicPr>
          <p:nvPr userDrawn="1"/>
        </p:nvPicPr>
        <p:blipFill>
          <a:blip r:embed="rId8">
            <a:extLst>
              <a:ext uri="{96DAC541-7B7A-43D3-8B79-37D633B846F1}">
                <asvg:svgBlip xmlns:asvg="http://schemas.microsoft.com/office/drawing/2016/SVG/main" xmlns="" r:embed="rId9"/>
              </a:ext>
            </a:extLst>
          </a:blip>
          <a:stretch>
            <a:fillRect/>
          </a:stretch>
        </p:blipFill>
        <p:spPr>
          <a:xfrm flipV="1">
            <a:off x="7872000" y="0"/>
            <a:ext cx="4320000" cy="6858000"/>
          </a:xfrm>
          <a:prstGeom prst="rect">
            <a:avLst/>
          </a:prstGeom>
        </p:spPr>
      </p:pic>
      <p:pic>
        <p:nvPicPr>
          <p:cNvPr id="8" name="Picture 7">
            <a:extLst>
              <a:ext uri="{FF2B5EF4-FFF2-40B4-BE49-F238E27FC236}">
                <a16:creationId xmlns:a16="http://schemas.microsoft.com/office/drawing/2014/main" xmlns="" id="{DFCD7A0B-833F-2348-AFD5-63C91BB6B1C7}"/>
              </a:ext>
            </a:extLst>
          </p:cNvPr>
          <p:cNvPicPr>
            <a:picLocks noChangeAspect="1"/>
          </p:cNvPicPr>
          <p:nvPr userDrawn="1"/>
        </p:nvPicPr>
        <p:blipFill>
          <a:blip r:embed="rId10"/>
          <a:stretch>
            <a:fillRect/>
          </a:stretch>
        </p:blipFill>
        <p:spPr>
          <a:xfrm>
            <a:off x="11160000" y="540000"/>
            <a:ext cx="540000" cy="432000"/>
          </a:xfrm>
          <a:prstGeom prst="rect">
            <a:avLst/>
          </a:prstGeom>
        </p:spPr>
      </p:pic>
      <p:sp>
        <p:nvSpPr>
          <p:cNvPr id="2" name="Title Placeholder 1">
            <a:extLst>
              <a:ext uri="{FF2B5EF4-FFF2-40B4-BE49-F238E27FC236}">
                <a16:creationId xmlns:a16="http://schemas.microsoft.com/office/drawing/2014/main" xmlns="" id="{6E23A4D2-6AEA-4D4B-A196-57E4312E7AF0}"/>
              </a:ext>
            </a:extLst>
          </p:cNvPr>
          <p:cNvSpPr>
            <a:spLocks noGrp="1"/>
          </p:cNvSpPr>
          <p:nvPr>
            <p:ph type="title"/>
          </p:nvPr>
        </p:nvSpPr>
        <p:spPr>
          <a:xfrm>
            <a:off x="648000" y="360000"/>
            <a:ext cx="10078412" cy="864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949EFD75-EDA9-4D48-A65C-1E8AAC9553E1}"/>
              </a:ext>
            </a:extLst>
          </p:cNvPr>
          <p:cNvSpPr>
            <a:spLocks noGrp="1"/>
          </p:cNvSpPr>
          <p:nvPr>
            <p:ph type="body" idx="1"/>
          </p:nvPr>
        </p:nvSpPr>
        <p:spPr>
          <a:xfrm>
            <a:off x="648000" y="1404000"/>
            <a:ext cx="10800000" cy="4752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8D0CCB4-FEA3-3F47-9B84-5FF4FDC992A2}"/>
              </a:ext>
            </a:extLst>
          </p:cNvPr>
          <p:cNvSpPr>
            <a:spLocks noGrp="1"/>
          </p:cNvSpPr>
          <p:nvPr>
            <p:ph type="dt" sz="half" idx="2"/>
          </p:nvPr>
        </p:nvSpPr>
        <p:spPr>
          <a:xfrm>
            <a:off x="9288000" y="6336000"/>
            <a:ext cx="2160000" cy="288000"/>
          </a:xfrm>
          <a:prstGeom prst="rect">
            <a:avLst/>
          </a:prstGeom>
        </p:spPr>
        <p:txBody>
          <a:bodyPr vert="horz" lIns="91440" tIns="45720" rIns="91440" bIns="45720" rtlCol="0" anchor="ctr"/>
          <a:lstStyle>
            <a:lvl1pPr algn="r">
              <a:defRPr sz="1100">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A0CEF12D-8022-E647-B033-82324AAEB22F}" type="datetime1">
              <a:rPr lang="en-GB" smtClean="0"/>
              <a:pPr/>
              <a:t>11/09/2020</a:t>
            </a:fld>
            <a:endParaRPr lang="en-US"/>
          </a:p>
        </p:txBody>
      </p:sp>
      <p:sp>
        <p:nvSpPr>
          <p:cNvPr id="5" name="Footer Placeholder 4">
            <a:extLst>
              <a:ext uri="{FF2B5EF4-FFF2-40B4-BE49-F238E27FC236}">
                <a16:creationId xmlns:a16="http://schemas.microsoft.com/office/drawing/2014/main" xmlns="" id="{A525BCCB-9CF8-3C41-9007-5D7A97003E16}"/>
              </a:ext>
            </a:extLst>
          </p:cNvPr>
          <p:cNvSpPr>
            <a:spLocks noGrp="1"/>
          </p:cNvSpPr>
          <p:nvPr>
            <p:ph type="ftr" sz="quarter" idx="3"/>
          </p:nvPr>
        </p:nvSpPr>
        <p:spPr>
          <a:xfrm>
            <a:off x="648000" y="6336000"/>
            <a:ext cx="6480000" cy="288000"/>
          </a:xfrm>
          <a:prstGeom prst="rect">
            <a:avLst/>
          </a:prstGeom>
        </p:spPr>
        <p:txBody>
          <a:bodyPr vert="horz" lIns="91440" tIns="45720" rIns="91440" bIns="45720" rtlCol="0" anchor="ctr"/>
          <a:lstStyle>
            <a:lvl1pPr algn="l">
              <a:defRPr sz="1100">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xmlns="" id="{6D0E48E0-D7D3-694B-B72B-F287A0765CDC}"/>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spTree>
    <p:extLst>
      <p:ext uri="{BB962C8B-B14F-4D97-AF65-F5344CB8AC3E}">
        <p14:creationId xmlns:p14="http://schemas.microsoft.com/office/powerpoint/2010/main" val="8721151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6" r:id="rId4"/>
    <p:sldLayoutId id="2147483654" r:id="rId5"/>
    <p:sldLayoutId id="2147483660" r:id="rId6"/>
  </p:sldLayoutIdLst>
  <p:hf hdr="0" ftr="0" dt="0"/>
  <p:txStyles>
    <p:titleStyle>
      <a:lvl1pPr algn="l" defTabSz="914400" rtl="0" eaLnBrk="1" latinLnBrk="0" hangingPunct="1">
        <a:lnSpc>
          <a:spcPct val="100000"/>
        </a:lnSpc>
        <a:spcBef>
          <a:spcPct val="0"/>
        </a:spcBef>
        <a:buNone/>
        <a:defRPr sz="3200" b="0" kern="1200">
          <a:solidFill>
            <a:srgbClr val="2C2C2C"/>
          </a:solidFill>
          <a:latin typeface="Arial" panose="020B0604020202020204" pitchFamily="34" charset="0"/>
          <a:ea typeface="Open Sans" panose="020B0606030504020204" pitchFamily="34" charset="0"/>
          <a:cs typeface="Arial" panose="020B0604020202020204" pitchFamily="34" charset="0"/>
        </a:defRPr>
      </a:lvl1pPr>
    </p:titleStyle>
    <p:bodyStyle>
      <a:lvl1pPr marL="228600" indent="-228600" algn="l" defTabSz="914400" rtl="0" eaLnBrk="1" latinLnBrk="0" hangingPunct="1">
        <a:lnSpc>
          <a:spcPct val="140000"/>
        </a:lnSpc>
        <a:spcBef>
          <a:spcPts val="800"/>
        </a:spcBef>
        <a:buFont typeface="Arial" panose="020B0604020202020204" pitchFamily="34" charset="0"/>
        <a:buChar char="•"/>
        <a:defRPr sz="2000" kern="1200">
          <a:solidFill>
            <a:srgbClr val="2C2C2C"/>
          </a:solidFill>
          <a:latin typeface="Arial" panose="020B0604020202020204" pitchFamily="34" charset="0"/>
          <a:ea typeface="Open Sans" panose="020B0606030504020204" pitchFamily="34" charset="0"/>
          <a:cs typeface="Arial" panose="020B0604020202020204" pitchFamily="34" charset="0"/>
        </a:defRPr>
      </a:lvl1pPr>
      <a:lvl2pPr marL="685800" indent="-228600" algn="l" defTabSz="914400" rtl="0" eaLnBrk="1" latinLnBrk="0" hangingPunct="1">
        <a:lnSpc>
          <a:spcPct val="140000"/>
        </a:lnSpc>
        <a:spcBef>
          <a:spcPts val="800"/>
        </a:spcBef>
        <a:buFont typeface="Arial" panose="020B0604020202020204" pitchFamily="34" charset="0"/>
        <a:buChar char="•"/>
        <a:defRPr sz="1800" kern="1200">
          <a:solidFill>
            <a:srgbClr val="2C2C2C"/>
          </a:solidFill>
          <a:latin typeface="Arial" panose="020B0604020202020204" pitchFamily="34" charset="0"/>
          <a:ea typeface="Open Sans" panose="020B0606030504020204" pitchFamily="34" charset="0"/>
          <a:cs typeface="Arial" panose="020B0604020202020204" pitchFamily="34" charset="0"/>
        </a:defRPr>
      </a:lvl2pPr>
      <a:lvl3pPr marL="1143000" indent="-228600" algn="l" defTabSz="914400" rtl="0" eaLnBrk="1" latinLnBrk="0" hangingPunct="1">
        <a:lnSpc>
          <a:spcPct val="140000"/>
        </a:lnSpc>
        <a:spcBef>
          <a:spcPts val="800"/>
        </a:spcBef>
        <a:buFont typeface="Arial" panose="020B0604020202020204" pitchFamily="34" charset="0"/>
        <a:buChar char="•"/>
        <a:defRPr sz="1800" kern="1200">
          <a:solidFill>
            <a:srgbClr val="2C2C2C"/>
          </a:solidFill>
          <a:latin typeface="Arial" panose="020B0604020202020204" pitchFamily="34" charset="0"/>
          <a:ea typeface="Open Sans" panose="020B0606030504020204" pitchFamily="34" charset="0"/>
          <a:cs typeface="Arial" panose="020B0604020202020204" pitchFamily="34" charset="0"/>
        </a:defRPr>
      </a:lvl3pPr>
      <a:lvl4pPr marL="1600200" indent="-228600" algn="l" defTabSz="914400" rtl="0" eaLnBrk="1" latinLnBrk="0" hangingPunct="1">
        <a:lnSpc>
          <a:spcPct val="140000"/>
        </a:lnSpc>
        <a:spcBef>
          <a:spcPts val="800"/>
        </a:spcBef>
        <a:buFont typeface="Arial" panose="020B0604020202020204" pitchFamily="34" charset="0"/>
        <a:buChar char="•"/>
        <a:defRPr sz="1600" kern="1200">
          <a:solidFill>
            <a:srgbClr val="2C2C2C"/>
          </a:solidFill>
          <a:latin typeface="Arial" panose="020B0604020202020204" pitchFamily="34" charset="0"/>
          <a:ea typeface="Open Sans" panose="020B0606030504020204" pitchFamily="34" charset="0"/>
          <a:cs typeface="Arial" panose="020B0604020202020204" pitchFamily="34" charset="0"/>
        </a:defRPr>
      </a:lvl4pPr>
      <a:lvl5pPr marL="2057400" indent="-228600" algn="l" defTabSz="914400" rtl="0" eaLnBrk="1" latinLnBrk="0" hangingPunct="1">
        <a:lnSpc>
          <a:spcPct val="140000"/>
        </a:lnSpc>
        <a:spcBef>
          <a:spcPts val="800"/>
        </a:spcBef>
        <a:buFont typeface="Arial" panose="020B0604020202020204" pitchFamily="34" charset="0"/>
        <a:buChar char="•"/>
        <a:defRPr sz="1600" kern="1200">
          <a:solidFill>
            <a:srgbClr val="2C2C2C"/>
          </a:solidFill>
          <a:latin typeface="Arial" panose="020B0604020202020204" pitchFamily="34" charset="0"/>
          <a:ea typeface="Open Sans" panose="020B060603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E8AB66-D8D2-4DF4-BDBF-AEC56F98580D}"/>
              </a:ext>
            </a:extLst>
          </p:cNvPr>
          <p:cNvSpPr>
            <a:spLocks noGrp="1"/>
          </p:cNvSpPr>
          <p:nvPr>
            <p:ph type="ctrTitle"/>
          </p:nvPr>
        </p:nvSpPr>
        <p:spPr>
          <a:xfrm>
            <a:off x="776602" y="2434388"/>
            <a:ext cx="6096072" cy="891096"/>
          </a:xfrm>
        </p:spPr>
        <p:txBody>
          <a:bodyPr>
            <a:normAutofit fontScale="90000"/>
          </a:bodyPr>
          <a:lstStyle/>
          <a:p>
            <a:r>
              <a:rPr lang="en-US" dirty="0"/>
              <a:t>Mastering Blockchain</a:t>
            </a:r>
            <a:br>
              <a:rPr lang="en-US" dirty="0"/>
            </a:br>
            <a:r>
              <a:rPr lang="en-US" sz="2700" dirty="0"/>
              <a:t>Third Edition</a:t>
            </a:r>
          </a:p>
        </p:txBody>
      </p:sp>
      <p:sp>
        <p:nvSpPr>
          <p:cNvPr id="3" name="Subtitle 2">
            <a:extLst>
              <a:ext uri="{FF2B5EF4-FFF2-40B4-BE49-F238E27FC236}">
                <a16:creationId xmlns:a16="http://schemas.microsoft.com/office/drawing/2014/main" xmlns="" id="{47A91FFD-67C7-4180-AFDC-1468C12B276A}"/>
              </a:ext>
            </a:extLst>
          </p:cNvPr>
          <p:cNvSpPr>
            <a:spLocks noGrp="1"/>
          </p:cNvSpPr>
          <p:nvPr>
            <p:ph type="subTitle" idx="1"/>
          </p:nvPr>
        </p:nvSpPr>
        <p:spPr>
          <a:xfrm>
            <a:off x="776602" y="3469484"/>
            <a:ext cx="5535422" cy="1655762"/>
          </a:xfrm>
        </p:spPr>
        <p:txBody>
          <a:bodyPr>
            <a:normAutofit/>
          </a:bodyPr>
          <a:lstStyle/>
          <a:p>
            <a:r>
              <a:rPr lang="en-US" dirty="0"/>
              <a:t>Chapter </a:t>
            </a:r>
            <a:r>
              <a:rPr lang="en-US" dirty="0" smtClean="0"/>
              <a:t>22, Current Landscape and What’s Next</a:t>
            </a:r>
            <a:endParaRPr lang="en-US" dirty="0"/>
          </a:p>
        </p:txBody>
      </p:sp>
      <p:sp>
        <p:nvSpPr>
          <p:cNvPr id="4" name="Slide Number Placeholder 3">
            <a:extLst>
              <a:ext uri="{FF2B5EF4-FFF2-40B4-BE49-F238E27FC236}">
                <a16:creationId xmlns:a16="http://schemas.microsoft.com/office/drawing/2014/main" xmlns="" id="{EC87FC14-D109-4717-A57D-E94F100B40F7}"/>
              </a:ext>
            </a:extLst>
          </p:cNvPr>
          <p:cNvSpPr>
            <a:spLocks noGrp="1"/>
          </p:cNvSpPr>
          <p:nvPr>
            <p:ph type="sldNum" sz="quarter" idx="4"/>
          </p:nvPr>
        </p:nvSpPr>
        <p:spPr/>
        <p:txBody>
          <a:bodyPr/>
          <a:lstStyle/>
          <a:p>
            <a:fld id="{2D5587A6-0F28-234D-9116-41BE2E1A2AC2}" type="slidenum">
              <a:rPr lang="en-US" smtClean="0"/>
              <a:pPr/>
              <a:t>1</a:t>
            </a:fld>
            <a:endParaRPr lang="en-US" dirty="0"/>
          </a:p>
        </p:txBody>
      </p:sp>
      <p:pic>
        <p:nvPicPr>
          <p:cNvPr id="5" name="Picture 4">
            <a:extLst>
              <a:ext uri="{FF2B5EF4-FFF2-40B4-BE49-F238E27FC236}">
                <a16:creationId xmlns:a16="http://schemas.microsoft.com/office/drawing/2014/main" xmlns="" id="{D906CE9F-1E24-754E-B851-B3C3A97DAD0F}"/>
              </a:ext>
            </a:extLst>
          </p:cNvPr>
          <p:cNvPicPr>
            <a:picLocks noChangeAspect="1"/>
          </p:cNvPicPr>
          <p:nvPr/>
        </p:nvPicPr>
        <p:blipFill>
          <a:blip r:embed="rId2"/>
          <a:stretch>
            <a:fillRect/>
          </a:stretch>
        </p:blipFill>
        <p:spPr>
          <a:xfrm>
            <a:off x="6960096" y="1316839"/>
            <a:ext cx="3213832" cy="4017290"/>
          </a:xfrm>
          <a:prstGeom prst="rect">
            <a:avLst/>
          </a:prstGeom>
        </p:spPr>
      </p:pic>
    </p:spTree>
    <p:extLst>
      <p:ext uri="{BB962C8B-B14F-4D97-AF65-F5344CB8AC3E}">
        <p14:creationId xmlns:p14="http://schemas.microsoft.com/office/powerpoint/2010/main" val="4103910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D6956B-7761-1841-AA89-C8AE85A9D723}"/>
              </a:ext>
            </a:extLst>
          </p:cNvPr>
          <p:cNvSpPr>
            <a:spLocks noGrp="1"/>
          </p:cNvSpPr>
          <p:nvPr>
            <p:ph type="title"/>
          </p:nvPr>
        </p:nvSpPr>
        <p:spPr/>
        <p:txBody>
          <a:bodyPr/>
          <a:lstStyle/>
          <a:p>
            <a:r>
              <a:rPr lang="en-US" dirty="0"/>
              <a:t>EOS </a:t>
            </a:r>
            <a:r>
              <a:rPr lang="en-US" dirty="0" smtClean="0"/>
              <a:t>and </a:t>
            </a:r>
            <a:r>
              <a:rPr lang="en-US" dirty="0" err="1" smtClean="0"/>
              <a:t>Ethereum</a:t>
            </a:r>
            <a:endParaRPr lang="en-US" dirty="0"/>
          </a:p>
        </p:txBody>
      </p:sp>
      <p:pic>
        <p:nvPicPr>
          <p:cNvPr id="5" name="Content Placeholder 4">
            <a:extLst>
              <a:ext uri="{FF2B5EF4-FFF2-40B4-BE49-F238E27FC236}">
                <a16:creationId xmlns:a16="http://schemas.microsoft.com/office/drawing/2014/main" xmlns="" id="{84E7C840-21F4-4B41-A4A2-BA47D4A2FBA4}"/>
              </a:ext>
            </a:extLst>
          </p:cNvPr>
          <p:cNvPicPr>
            <a:picLocks noGrp="1" noChangeAspect="1"/>
          </p:cNvPicPr>
          <p:nvPr>
            <p:ph idx="1"/>
          </p:nvPr>
        </p:nvPicPr>
        <p:blipFill>
          <a:blip r:embed="rId2"/>
          <a:stretch>
            <a:fillRect/>
          </a:stretch>
        </p:blipFill>
        <p:spPr>
          <a:xfrm>
            <a:off x="648001" y="1963295"/>
            <a:ext cx="6900961" cy="4432031"/>
          </a:xfrm>
          <a:prstGeom prst="rect">
            <a:avLst/>
          </a:prstGeom>
        </p:spPr>
      </p:pic>
      <p:sp>
        <p:nvSpPr>
          <p:cNvPr id="4" name="Slide Number Placeholder 3">
            <a:extLst>
              <a:ext uri="{FF2B5EF4-FFF2-40B4-BE49-F238E27FC236}">
                <a16:creationId xmlns:a16="http://schemas.microsoft.com/office/drawing/2014/main" xmlns="" id="{3AC7C9FC-06BC-BD4E-836B-687B11B177EA}"/>
              </a:ext>
            </a:extLst>
          </p:cNvPr>
          <p:cNvSpPr>
            <a:spLocks noGrp="1"/>
          </p:cNvSpPr>
          <p:nvPr>
            <p:ph type="sldNum" sz="quarter" idx="4"/>
          </p:nvPr>
        </p:nvSpPr>
        <p:spPr/>
        <p:txBody>
          <a:bodyPr/>
          <a:lstStyle/>
          <a:p>
            <a:fld id="{2D5587A6-0F28-234D-9116-41BE2E1A2AC2}" type="slidenum">
              <a:rPr lang="en-US" smtClean="0"/>
              <a:pPr/>
              <a:t>10</a:t>
            </a:fld>
            <a:endParaRPr lang="en-US" dirty="0"/>
          </a:p>
        </p:txBody>
      </p:sp>
      <p:sp>
        <p:nvSpPr>
          <p:cNvPr id="3" name="Rectangle 2">
            <a:extLst>
              <a:ext uri="{FF2B5EF4-FFF2-40B4-BE49-F238E27FC236}">
                <a16:creationId xmlns:a16="http://schemas.microsoft.com/office/drawing/2014/main" xmlns="" id="{DCA729BD-1AA4-704A-935D-A2A567330930}"/>
              </a:ext>
            </a:extLst>
          </p:cNvPr>
          <p:cNvSpPr/>
          <p:nvPr/>
        </p:nvSpPr>
        <p:spPr>
          <a:xfrm>
            <a:off x="648001" y="1224000"/>
            <a:ext cx="7032175" cy="707886"/>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EOS is sometimes seen as a competitor to Ethereum. </a:t>
            </a:r>
            <a:r>
              <a:rPr lang="en-US" sz="2000" dirty="0" smtClean="0">
                <a:latin typeface="Arial" panose="020B0604020202020204" pitchFamily="34" charset="0"/>
                <a:cs typeface="Arial" panose="020B0604020202020204" pitchFamily="34" charset="0"/>
              </a:rPr>
              <a:t>Some comparisons between the two chains are made below</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60542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24D632-DBA5-6342-8993-446DA8EF0A95}"/>
              </a:ext>
            </a:extLst>
          </p:cNvPr>
          <p:cNvSpPr>
            <a:spLocks noGrp="1"/>
          </p:cNvSpPr>
          <p:nvPr>
            <p:ph type="title"/>
          </p:nvPr>
        </p:nvSpPr>
        <p:spPr/>
        <p:txBody>
          <a:bodyPr/>
          <a:lstStyle/>
          <a:p>
            <a:r>
              <a:rPr lang="en-US" dirty="0"/>
              <a:t>Tezos</a:t>
            </a:r>
          </a:p>
        </p:txBody>
      </p:sp>
      <p:sp>
        <p:nvSpPr>
          <p:cNvPr id="3" name="Content Placeholder 2">
            <a:extLst>
              <a:ext uri="{FF2B5EF4-FFF2-40B4-BE49-F238E27FC236}">
                <a16:creationId xmlns:a16="http://schemas.microsoft.com/office/drawing/2014/main" xmlns="" id="{4970672D-13F4-C84C-B0F7-62B4E6464678}"/>
              </a:ext>
            </a:extLst>
          </p:cNvPr>
          <p:cNvSpPr>
            <a:spLocks noGrp="1"/>
          </p:cNvSpPr>
          <p:nvPr>
            <p:ph idx="1"/>
          </p:nvPr>
        </p:nvSpPr>
        <p:spPr/>
        <p:txBody>
          <a:bodyPr>
            <a:normAutofit fontScale="92500" lnSpcReduction="10000"/>
          </a:bodyPr>
          <a:lstStyle/>
          <a:p>
            <a:pPr marL="0" indent="0">
              <a:buNone/>
            </a:pPr>
            <a:r>
              <a:rPr lang="en-GB" dirty="0" err="1"/>
              <a:t>Tezos</a:t>
            </a:r>
            <a:r>
              <a:rPr lang="en-GB" dirty="0"/>
              <a:t> is a generic self-amending cryptographic ledger, which means that it not only allows decentralized consensus on the state of the </a:t>
            </a:r>
            <a:r>
              <a:rPr lang="en-GB" dirty="0" err="1"/>
              <a:t>blockchain</a:t>
            </a:r>
            <a:r>
              <a:rPr lang="en-GB" dirty="0"/>
              <a:t> but also allows consensus on how the protocol and nodes are evolved over time. </a:t>
            </a:r>
            <a:r>
              <a:rPr lang="en-GB" dirty="0" smtClean="0"/>
              <a:t>It has the following properties and components:</a:t>
            </a:r>
            <a:endParaRPr lang="en-US" dirty="0" smtClean="0"/>
          </a:p>
          <a:p>
            <a:r>
              <a:rPr lang="en-US" dirty="0" smtClean="0"/>
              <a:t>Self-amending</a:t>
            </a:r>
            <a:endParaRPr lang="en-US" dirty="0"/>
          </a:p>
          <a:p>
            <a:r>
              <a:rPr lang="en-US" dirty="0"/>
              <a:t>Network layer</a:t>
            </a:r>
          </a:p>
          <a:p>
            <a:r>
              <a:rPr lang="en-US" dirty="0"/>
              <a:t>Consensus layer</a:t>
            </a:r>
          </a:p>
          <a:p>
            <a:r>
              <a:rPr lang="en-US" dirty="0"/>
              <a:t>Transaction layer</a:t>
            </a:r>
          </a:p>
          <a:p>
            <a:r>
              <a:rPr lang="en-US" dirty="0"/>
              <a:t>Nodes</a:t>
            </a:r>
          </a:p>
          <a:p>
            <a:pPr lvl="1"/>
            <a:r>
              <a:rPr lang="en-US" dirty="0"/>
              <a:t>Bakers</a:t>
            </a:r>
          </a:p>
          <a:p>
            <a:pPr lvl="1"/>
            <a:r>
              <a:rPr lang="en-US" dirty="0"/>
              <a:t>Endorsers</a:t>
            </a:r>
          </a:p>
          <a:p>
            <a:endParaRPr lang="en-US" dirty="0"/>
          </a:p>
        </p:txBody>
      </p:sp>
      <p:sp>
        <p:nvSpPr>
          <p:cNvPr id="4" name="Slide Number Placeholder 3">
            <a:extLst>
              <a:ext uri="{FF2B5EF4-FFF2-40B4-BE49-F238E27FC236}">
                <a16:creationId xmlns:a16="http://schemas.microsoft.com/office/drawing/2014/main" xmlns="" id="{E315DA79-4D0B-FB40-B07B-031043ED209B}"/>
              </a:ext>
            </a:extLst>
          </p:cNvPr>
          <p:cNvSpPr>
            <a:spLocks noGrp="1"/>
          </p:cNvSpPr>
          <p:nvPr>
            <p:ph type="sldNum" sz="quarter" idx="4"/>
          </p:nvPr>
        </p:nvSpPr>
        <p:spPr/>
        <p:txBody>
          <a:bodyPr/>
          <a:lstStyle/>
          <a:p>
            <a:fld id="{2D5587A6-0F28-234D-9116-41BE2E1A2AC2}" type="slidenum">
              <a:rPr lang="en-US" smtClean="0"/>
              <a:pPr/>
              <a:t>11</a:t>
            </a:fld>
            <a:endParaRPr lang="en-US" dirty="0"/>
          </a:p>
        </p:txBody>
      </p:sp>
    </p:spTree>
    <p:extLst>
      <p:ext uri="{BB962C8B-B14F-4D97-AF65-F5344CB8AC3E}">
        <p14:creationId xmlns:p14="http://schemas.microsoft.com/office/powerpoint/2010/main" val="32108516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EFE79E-3A94-A14B-A6A8-A047DEF74CC4}"/>
              </a:ext>
            </a:extLst>
          </p:cNvPr>
          <p:cNvSpPr>
            <a:spLocks noGrp="1"/>
          </p:cNvSpPr>
          <p:nvPr>
            <p:ph type="title"/>
          </p:nvPr>
        </p:nvSpPr>
        <p:spPr>
          <a:xfrm>
            <a:off x="551384" y="360000"/>
            <a:ext cx="10078412" cy="504032"/>
          </a:xfrm>
        </p:spPr>
        <p:txBody>
          <a:bodyPr>
            <a:normAutofit fontScale="90000"/>
          </a:bodyPr>
          <a:lstStyle/>
          <a:p>
            <a:r>
              <a:rPr lang="en-US" dirty="0"/>
              <a:t>Tezos</a:t>
            </a:r>
          </a:p>
        </p:txBody>
      </p:sp>
      <p:pic>
        <p:nvPicPr>
          <p:cNvPr id="5" name="Content Placeholder 4">
            <a:extLst>
              <a:ext uri="{FF2B5EF4-FFF2-40B4-BE49-F238E27FC236}">
                <a16:creationId xmlns:a16="http://schemas.microsoft.com/office/drawing/2014/main" xmlns="" id="{CEFC570A-D092-1E4E-AE5C-D914C08BBBC9}"/>
              </a:ext>
            </a:extLst>
          </p:cNvPr>
          <p:cNvPicPr>
            <a:picLocks noGrp="1" noChangeAspect="1"/>
          </p:cNvPicPr>
          <p:nvPr>
            <p:ph idx="1"/>
          </p:nvPr>
        </p:nvPicPr>
        <p:blipFill>
          <a:blip r:embed="rId2"/>
          <a:stretch>
            <a:fillRect/>
          </a:stretch>
        </p:blipFill>
        <p:spPr>
          <a:xfrm>
            <a:off x="1055440" y="2132856"/>
            <a:ext cx="9264424" cy="4293881"/>
          </a:xfrm>
          <a:prstGeom prst="rect">
            <a:avLst/>
          </a:prstGeom>
        </p:spPr>
      </p:pic>
      <p:sp>
        <p:nvSpPr>
          <p:cNvPr id="4" name="Slide Number Placeholder 3">
            <a:extLst>
              <a:ext uri="{FF2B5EF4-FFF2-40B4-BE49-F238E27FC236}">
                <a16:creationId xmlns:a16="http://schemas.microsoft.com/office/drawing/2014/main" xmlns="" id="{BE7DA743-E3E1-8441-B077-096F6688DAF5}"/>
              </a:ext>
            </a:extLst>
          </p:cNvPr>
          <p:cNvSpPr>
            <a:spLocks noGrp="1"/>
          </p:cNvSpPr>
          <p:nvPr>
            <p:ph type="sldNum" sz="quarter" idx="4"/>
          </p:nvPr>
        </p:nvSpPr>
        <p:spPr/>
        <p:txBody>
          <a:bodyPr/>
          <a:lstStyle/>
          <a:p>
            <a:fld id="{2D5587A6-0F28-234D-9116-41BE2E1A2AC2}" type="slidenum">
              <a:rPr lang="en-US" smtClean="0"/>
              <a:pPr/>
              <a:t>12</a:t>
            </a:fld>
            <a:endParaRPr lang="en-US" dirty="0"/>
          </a:p>
        </p:txBody>
      </p:sp>
      <p:sp>
        <p:nvSpPr>
          <p:cNvPr id="3" name="Rectangle 2">
            <a:extLst>
              <a:ext uri="{FF2B5EF4-FFF2-40B4-BE49-F238E27FC236}">
                <a16:creationId xmlns:a16="http://schemas.microsoft.com/office/drawing/2014/main" xmlns="" id="{7AE8DB85-DDDF-4C49-850E-B68DA4F6C134}"/>
              </a:ext>
            </a:extLst>
          </p:cNvPr>
          <p:cNvSpPr/>
          <p:nvPr/>
        </p:nvSpPr>
        <p:spPr>
          <a:xfrm>
            <a:off x="653408" y="927991"/>
            <a:ext cx="10776592" cy="1302921"/>
          </a:xfrm>
          <a:prstGeom prst="rect">
            <a:avLst/>
          </a:prstGeom>
        </p:spPr>
        <p:txBody>
          <a:bodyPr wrap="square">
            <a:spAutoFit/>
          </a:bodyPr>
          <a:lstStyle/>
          <a:p>
            <a:pPr>
              <a:spcBef>
                <a:spcPts val="800"/>
              </a:spcBef>
            </a:pPr>
            <a:r>
              <a:rPr lang="en-US" dirty="0" smtClean="0">
                <a:latin typeface="Arial" panose="020B0604020202020204" pitchFamily="34" charset="0"/>
                <a:cs typeface="Arial" panose="020B0604020202020204" pitchFamily="34" charset="0"/>
              </a:rPr>
              <a:t>Tezos was developed </a:t>
            </a:r>
            <a:r>
              <a:rPr lang="en-US" dirty="0">
                <a:latin typeface="Arial" panose="020B0604020202020204" pitchFamily="34" charset="0"/>
                <a:cs typeface="Arial" panose="020B0604020202020204" pitchFamily="34" charset="0"/>
              </a:rPr>
              <a:t>to address limitations in the Bitcoin protocol (and other similar blockchains</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such as contentious issues arising from hard forks, </a:t>
            </a:r>
            <a:r>
              <a:rPr lang="en-US" dirty="0" smtClean="0">
                <a:latin typeface="Arial" panose="020B0604020202020204" pitchFamily="34" charset="0"/>
                <a:cs typeface="Arial" panose="020B0604020202020204" pitchFamily="34" charset="0"/>
              </a:rPr>
              <a:t>cost </a:t>
            </a:r>
            <a:r>
              <a:rPr lang="en-US" dirty="0">
                <a:latin typeface="Arial" panose="020B0604020202020204" pitchFamily="34" charset="0"/>
                <a:cs typeface="Arial" panose="020B0604020202020204" pitchFamily="34" charset="0"/>
              </a:rPr>
              <a:t>and mining power centralization due to PoW, limited scripting ability, and security issues. It has been developed in a purely functional language called </a:t>
            </a:r>
            <a:r>
              <a:rPr lang="en-US" dirty="0" smtClean="0">
                <a:latin typeface="Arial" panose="020B0604020202020204" pitchFamily="34" charset="0"/>
                <a:cs typeface="Arial" panose="020B0604020202020204" pitchFamily="34" charset="0"/>
              </a:rPr>
              <a:t>OCaml.</a:t>
            </a:r>
          </a:p>
          <a:p>
            <a:pPr>
              <a:spcBef>
                <a:spcPts val="800"/>
              </a:spcBef>
            </a:pPr>
            <a:r>
              <a:rPr lang="en-US" dirty="0" smtClean="0">
                <a:latin typeface="Arial" panose="020B0604020202020204" pitchFamily="34" charset="0"/>
                <a:cs typeface="Arial" panose="020B0604020202020204" pitchFamily="34" charset="0"/>
              </a:rPr>
              <a:t>Its high-level architecture can be seen below</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98470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Blockchain</a:t>
            </a:r>
            <a:r>
              <a:rPr lang="en-GB" dirty="0" smtClean="0"/>
              <a:t>, AI, and other technologies</a:t>
            </a:r>
            <a:endParaRPr lang="en-GB" dirty="0"/>
          </a:p>
        </p:txBody>
      </p:sp>
      <p:sp>
        <p:nvSpPr>
          <p:cNvPr id="3" name="Content Placeholder 2"/>
          <p:cNvSpPr>
            <a:spLocks noGrp="1"/>
          </p:cNvSpPr>
          <p:nvPr>
            <p:ph idx="1"/>
          </p:nvPr>
        </p:nvSpPr>
        <p:spPr/>
        <p:txBody>
          <a:bodyPr/>
          <a:lstStyle/>
          <a:p>
            <a:pPr marL="0" indent="0">
              <a:buNone/>
            </a:pPr>
            <a:r>
              <a:rPr lang="en-US" dirty="0"/>
              <a:t>Convergence with other </a:t>
            </a:r>
            <a:r>
              <a:rPr lang="en-US" dirty="0" smtClean="0"/>
              <a:t>technologies, especially with </a:t>
            </a:r>
            <a:r>
              <a:rPr lang="en-US" dirty="0"/>
              <a:t>AI and </a:t>
            </a:r>
            <a:r>
              <a:rPr lang="en-US" dirty="0" err="1"/>
              <a:t>IoT</a:t>
            </a:r>
            <a:r>
              <a:rPr lang="en-US" dirty="0"/>
              <a:t> is </a:t>
            </a:r>
            <a:r>
              <a:rPr lang="en-US" dirty="0" smtClean="0"/>
              <a:t>inevitable.</a:t>
            </a:r>
          </a:p>
          <a:p>
            <a:r>
              <a:rPr lang="en-GB" dirty="0" smtClean="0"/>
              <a:t>Machine </a:t>
            </a:r>
            <a:r>
              <a:rPr lang="en-GB" dirty="0"/>
              <a:t>learning plays a vital role in AI technology, by making use of raw data as a learning resource. </a:t>
            </a:r>
            <a:r>
              <a:rPr lang="en-GB" dirty="0" smtClean="0"/>
              <a:t>The </a:t>
            </a:r>
            <a:r>
              <a:rPr lang="en-GB" dirty="0"/>
              <a:t>explosion of data coming out of </a:t>
            </a:r>
            <a:r>
              <a:rPr lang="en-GB" dirty="0" err="1"/>
              <a:t>IoT</a:t>
            </a:r>
            <a:r>
              <a:rPr lang="en-GB" dirty="0"/>
              <a:t> devices, smartphones, and other means of data acquisition means that AI and machine learning is becoming more and more powerful. </a:t>
            </a:r>
            <a:endParaRPr lang="en-GB" dirty="0" smtClean="0"/>
          </a:p>
          <a:p>
            <a:r>
              <a:rPr lang="en-GB" dirty="0" smtClean="0"/>
              <a:t>There </a:t>
            </a:r>
            <a:r>
              <a:rPr lang="en-GB" dirty="0"/>
              <a:t>is, however, a requirement for data authenticity, which is where the convergence with </a:t>
            </a:r>
            <a:r>
              <a:rPr lang="en-GB" dirty="0" err="1"/>
              <a:t>blockchain</a:t>
            </a:r>
            <a:r>
              <a:rPr lang="en-GB" dirty="0"/>
              <a:t> comes in. Once consumers, producers, and other entities are on a </a:t>
            </a:r>
            <a:r>
              <a:rPr lang="en-GB" dirty="0" err="1"/>
              <a:t>blockchain</a:t>
            </a:r>
            <a:r>
              <a:rPr lang="en-GB" dirty="0"/>
              <a:t>, the data that is generated </a:t>
            </a:r>
            <a:r>
              <a:rPr lang="en-GB" dirty="0" smtClean="0"/>
              <a:t>can </a:t>
            </a:r>
            <a:r>
              <a:rPr lang="en-GB" dirty="0"/>
              <a:t>be readily used as an input to machine learning engines with a guarantee of authenticity. </a:t>
            </a:r>
            <a:endParaRPr lang="en-US" dirty="0"/>
          </a:p>
          <a:p>
            <a:endParaRPr lang="en-GB" dirty="0"/>
          </a:p>
        </p:txBody>
      </p:sp>
      <p:sp>
        <p:nvSpPr>
          <p:cNvPr id="4" name="Slide Number Placeholder 3"/>
          <p:cNvSpPr>
            <a:spLocks noGrp="1"/>
          </p:cNvSpPr>
          <p:nvPr>
            <p:ph type="sldNum" sz="quarter" idx="4"/>
          </p:nvPr>
        </p:nvSpPr>
        <p:spPr/>
        <p:txBody>
          <a:bodyPr/>
          <a:lstStyle/>
          <a:p>
            <a:fld id="{2D5587A6-0F28-234D-9116-41BE2E1A2AC2}" type="slidenum">
              <a:rPr lang="en-US" smtClean="0"/>
              <a:pPr/>
              <a:t>13</a:t>
            </a:fld>
            <a:endParaRPr lang="en-US" dirty="0"/>
          </a:p>
        </p:txBody>
      </p:sp>
    </p:spTree>
    <p:extLst>
      <p:ext uri="{BB962C8B-B14F-4D97-AF65-F5344CB8AC3E}">
        <p14:creationId xmlns:p14="http://schemas.microsoft.com/office/powerpoint/2010/main" val="28007467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7B3DE2-B559-4C4E-83FF-057786AC62C4}"/>
              </a:ext>
            </a:extLst>
          </p:cNvPr>
          <p:cNvSpPr>
            <a:spLocks noGrp="1"/>
          </p:cNvSpPr>
          <p:nvPr>
            <p:ph type="title"/>
          </p:nvPr>
        </p:nvSpPr>
        <p:spPr/>
        <p:txBody>
          <a:bodyPr/>
          <a:lstStyle/>
          <a:p>
            <a:r>
              <a:rPr lang="en-US" dirty="0"/>
              <a:t>Future of blockchain</a:t>
            </a:r>
          </a:p>
        </p:txBody>
      </p:sp>
      <p:sp>
        <p:nvSpPr>
          <p:cNvPr id="3" name="Content Placeholder 2">
            <a:extLst>
              <a:ext uri="{FF2B5EF4-FFF2-40B4-BE49-F238E27FC236}">
                <a16:creationId xmlns:a16="http://schemas.microsoft.com/office/drawing/2014/main" xmlns="" id="{61457318-2575-C241-90AE-ABE1B8442492}"/>
              </a:ext>
            </a:extLst>
          </p:cNvPr>
          <p:cNvSpPr>
            <a:spLocks noGrp="1"/>
          </p:cNvSpPr>
          <p:nvPr>
            <p:ph idx="1"/>
          </p:nvPr>
        </p:nvSpPr>
        <p:spPr/>
        <p:txBody>
          <a:bodyPr/>
          <a:lstStyle/>
          <a:p>
            <a:r>
              <a:rPr lang="en-US" dirty="0"/>
              <a:t>Predictions</a:t>
            </a:r>
          </a:p>
          <a:p>
            <a:pPr lvl="1"/>
            <a:r>
              <a:rPr lang="en-US" dirty="0"/>
              <a:t>DeFi is the </a:t>
            </a:r>
            <a:r>
              <a:rPr lang="en-US" dirty="0" smtClean="0"/>
              <a:t>future, </a:t>
            </a:r>
            <a:r>
              <a:rPr lang="en-US" dirty="0"/>
              <a:t>with billions of dollars locked in value</a:t>
            </a:r>
          </a:p>
          <a:p>
            <a:pPr lvl="1"/>
            <a:r>
              <a:rPr lang="en-US" dirty="0"/>
              <a:t>Blockchains </a:t>
            </a:r>
            <a:r>
              <a:rPr lang="en-US" dirty="0" smtClean="0"/>
              <a:t>to be commonly </a:t>
            </a:r>
            <a:r>
              <a:rPr lang="en-US" dirty="0"/>
              <a:t>used on </a:t>
            </a:r>
            <a:r>
              <a:rPr lang="en-US" dirty="0" smtClean="0"/>
              <a:t>a day </a:t>
            </a:r>
            <a:r>
              <a:rPr lang="en-US" dirty="0"/>
              <a:t>to day </a:t>
            </a:r>
            <a:r>
              <a:rPr lang="en-US" dirty="0" smtClean="0"/>
              <a:t>basis, </a:t>
            </a:r>
            <a:r>
              <a:rPr lang="en-US" dirty="0"/>
              <a:t>just like the </a:t>
            </a:r>
            <a:r>
              <a:rPr lang="en-US" dirty="0" smtClean="0"/>
              <a:t>internet is today</a:t>
            </a:r>
            <a:endParaRPr lang="en-US" dirty="0"/>
          </a:p>
          <a:p>
            <a:pPr lvl="1"/>
            <a:r>
              <a:rPr lang="en-US" dirty="0"/>
              <a:t>Research on novel </a:t>
            </a:r>
            <a:r>
              <a:rPr lang="en-US" dirty="0" smtClean="0"/>
              <a:t>and innovative </a:t>
            </a:r>
            <a:r>
              <a:rPr lang="en-US" dirty="0" smtClean="0"/>
              <a:t>cryptography </a:t>
            </a:r>
            <a:r>
              <a:rPr lang="en-US" dirty="0"/>
              <a:t>protocols </a:t>
            </a:r>
          </a:p>
          <a:p>
            <a:pPr lvl="1"/>
            <a:r>
              <a:rPr lang="en-US" dirty="0"/>
              <a:t>Convergence with other technologies</a:t>
            </a:r>
          </a:p>
          <a:p>
            <a:pPr lvl="2"/>
            <a:r>
              <a:rPr lang="en-US" dirty="0" smtClean="0"/>
              <a:t>AI and </a:t>
            </a:r>
            <a:r>
              <a:rPr lang="en-US" dirty="0" err="1" smtClean="0"/>
              <a:t>IoT</a:t>
            </a:r>
            <a:endParaRPr lang="en-US" dirty="0"/>
          </a:p>
        </p:txBody>
      </p:sp>
      <p:sp>
        <p:nvSpPr>
          <p:cNvPr id="4" name="Slide Number Placeholder 3">
            <a:extLst>
              <a:ext uri="{FF2B5EF4-FFF2-40B4-BE49-F238E27FC236}">
                <a16:creationId xmlns:a16="http://schemas.microsoft.com/office/drawing/2014/main" xmlns="" id="{BABA80BF-BE8C-0D43-873D-1675D5321EE8}"/>
              </a:ext>
            </a:extLst>
          </p:cNvPr>
          <p:cNvSpPr>
            <a:spLocks noGrp="1"/>
          </p:cNvSpPr>
          <p:nvPr>
            <p:ph type="sldNum" sz="quarter" idx="4"/>
          </p:nvPr>
        </p:nvSpPr>
        <p:spPr/>
        <p:txBody>
          <a:bodyPr/>
          <a:lstStyle/>
          <a:p>
            <a:fld id="{2D5587A6-0F28-234D-9116-41BE2E1A2AC2}" type="slidenum">
              <a:rPr lang="en-US" smtClean="0"/>
              <a:pPr/>
              <a:t>14</a:t>
            </a:fld>
            <a:endParaRPr lang="en-US" dirty="0"/>
          </a:p>
        </p:txBody>
      </p:sp>
    </p:spTree>
    <p:extLst>
      <p:ext uri="{BB962C8B-B14F-4D97-AF65-F5344CB8AC3E}">
        <p14:creationId xmlns:p14="http://schemas.microsoft.com/office/powerpoint/2010/main" val="19864956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FE18B09-A1E9-B846-88CF-A1B9D10F2DD8}"/>
              </a:ext>
            </a:extLst>
          </p:cNvPr>
          <p:cNvSpPr>
            <a:spLocks noGrp="1"/>
          </p:cNvSpPr>
          <p:nvPr>
            <p:ph type="sldNum" sz="quarter" idx="4"/>
          </p:nvPr>
        </p:nvSpPr>
        <p:spPr/>
        <p:txBody>
          <a:bodyPr/>
          <a:lstStyle/>
          <a:p>
            <a:fld id="{2D5587A6-0F28-234D-9116-41BE2E1A2AC2}" type="slidenum">
              <a:rPr lang="en-US" smtClean="0"/>
              <a:pPr/>
              <a:t>15</a:t>
            </a:fld>
            <a:endParaRPr lang="en-US" dirty="0"/>
          </a:p>
        </p:txBody>
      </p:sp>
      <p:sp>
        <p:nvSpPr>
          <p:cNvPr id="5" name="Title 1">
            <a:extLst>
              <a:ext uri="{FF2B5EF4-FFF2-40B4-BE49-F238E27FC236}">
                <a16:creationId xmlns:a16="http://schemas.microsoft.com/office/drawing/2014/main" xmlns="" id="{07ED1A63-F2D2-3447-9EBB-1D99C89F2BB5}"/>
              </a:ext>
            </a:extLst>
          </p:cNvPr>
          <p:cNvSpPr>
            <a:spLocks noGrp="1"/>
          </p:cNvSpPr>
          <p:nvPr>
            <p:ph type="title"/>
          </p:nvPr>
        </p:nvSpPr>
        <p:spPr>
          <a:xfrm>
            <a:off x="509429" y="260648"/>
            <a:ext cx="10515600" cy="1079491"/>
          </a:xfrm>
        </p:spPr>
        <p:txBody>
          <a:bodyPr>
            <a:normAutofit/>
          </a:bodyPr>
          <a:lstStyle/>
          <a:p>
            <a:r>
              <a:rPr lang="en-US" sz="3500" dirty="0"/>
              <a:t>Summary</a:t>
            </a:r>
          </a:p>
        </p:txBody>
      </p:sp>
      <p:sp>
        <p:nvSpPr>
          <p:cNvPr id="6" name="Content Placeholder 2">
            <a:extLst>
              <a:ext uri="{FF2B5EF4-FFF2-40B4-BE49-F238E27FC236}">
                <a16:creationId xmlns:a16="http://schemas.microsoft.com/office/drawing/2014/main" xmlns="" id="{6D237A23-8917-3A4D-B63F-64C6A764D397}"/>
              </a:ext>
            </a:extLst>
          </p:cNvPr>
          <p:cNvSpPr>
            <a:spLocks noGrp="1"/>
          </p:cNvSpPr>
          <p:nvPr>
            <p:ph idx="1"/>
          </p:nvPr>
        </p:nvSpPr>
        <p:spPr>
          <a:xfrm>
            <a:off x="519702" y="1628800"/>
            <a:ext cx="10515600" cy="4680520"/>
          </a:xfrm>
        </p:spPr>
        <p:txBody>
          <a:bodyPr>
            <a:normAutofit/>
          </a:bodyPr>
          <a:lstStyle/>
          <a:p>
            <a:pPr marL="0" indent="0">
              <a:buNone/>
            </a:pPr>
            <a:r>
              <a:rPr lang="en-GB" dirty="0"/>
              <a:t>In this presentation, we considered some of the following concepts in regards to the future of blockchain technology:</a:t>
            </a:r>
          </a:p>
          <a:p>
            <a:r>
              <a:rPr lang="en-GB" dirty="0"/>
              <a:t>Trends </a:t>
            </a:r>
          </a:p>
          <a:p>
            <a:r>
              <a:rPr lang="en-GB" dirty="0"/>
              <a:t>Debatable ideas and areas to address</a:t>
            </a:r>
          </a:p>
          <a:p>
            <a:r>
              <a:rPr lang="en-GB" dirty="0"/>
              <a:t>Research topics </a:t>
            </a:r>
          </a:p>
          <a:p>
            <a:r>
              <a:rPr lang="en-GB" dirty="0"/>
              <a:t>Alternative blockchains</a:t>
            </a:r>
          </a:p>
          <a:p>
            <a:r>
              <a:rPr lang="en-GB" dirty="0" err="1" smtClean="0"/>
              <a:t>Blockchain</a:t>
            </a:r>
            <a:r>
              <a:rPr lang="en-GB" dirty="0"/>
              <a:t>, AI, and other technologies</a:t>
            </a:r>
          </a:p>
          <a:p>
            <a:r>
              <a:rPr lang="en-GB" dirty="0" smtClean="0"/>
              <a:t>Some </a:t>
            </a:r>
            <a:r>
              <a:rPr lang="en-GB" dirty="0"/>
              <a:t>predictions about the future of blockchain!</a:t>
            </a:r>
            <a:endParaRPr lang="en-US" sz="2000" dirty="0"/>
          </a:p>
        </p:txBody>
      </p:sp>
    </p:spTree>
    <p:extLst>
      <p:ext uri="{BB962C8B-B14F-4D97-AF65-F5344CB8AC3E}">
        <p14:creationId xmlns:p14="http://schemas.microsoft.com/office/powerpoint/2010/main" val="21358624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7F7E96-FF29-4DC7-B387-5996DACB8DCF}"/>
              </a:ext>
            </a:extLst>
          </p:cNvPr>
          <p:cNvSpPr>
            <a:spLocks noGrp="1"/>
          </p:cNvSpPr>
          <p:nvPr>
            <p:ph type="title"/>
          </p:nvPr>
        </p:nvSpPr>
        <p:spPr/>
        <p:txBody>
          <a:bodyPr/>
          <a:lstStyle/>
          <a:p>
            <a:r>
              <a:rPr lang="en-US" dirty="0"/>
              <a:t>Outline</a:t>
            </a:r>
          </a:p>
        </p:txBody>
      </p:sp>
      <p:sp>
        <p:nvSpPr>
          <p:cNvPr id="3" name="Subtitle 2">
            <a:extLst>
              <a:ext uri="{FF2B5EF4-FFF2-40B4-BE49-F238E27FC236}">
                <a16:creationId xmlns:a16="http://schemas.microsoft.com/office/drawing/2014/main" xmlns="" id="{0EDA914D-3136-4D3D-B3B5-0EB7A98E2004}"/>
              </a:ext>
            </a:extLst>
          </p:cNvPr>
          <p:cNvSpPr>
            <a:spLocks noGrp="1"/>
          </p:cNvSpPr>
          <p:nvPr>
            <p:ph idx="1"/>
          </p:nvPr>
        </p:nvSpPr>
        <p:spPr/>
        <p:txBody>
          <a:bodyPr/>
          <a:lstStyle/>
          <a:p>
            <a:r>
              <a:rPr lang="en-GB" dirty="0"/>
              <a:t>Emerging trends</a:t>
            </a:r>
          </a:p>
          <a:p>
            <a:r>
              <a:rPr lang="en-GB" dirty="0"/>
              <a:t>Areas to address</a:t>
            </a:r>
          </a:p>
          <a:p>
            <a:r>
              <a:rPr lang="en-GB" dirty="0"/>
              <a:t>Blockchain research topics</a:t>
            </a:r>
          </a:p>
          <a:p>
            <a:r>
              <a:rPr lang="en-GB" dirty="0"/>
              <a:t>Alternative </a:t>
            </a:r>
            <a:r>
              <a:rPr lang="en-GB" dirty="0" err="1"/>
              <a:t>blockchains</a:t>
            </a:r>
            <a:endParaRPr lang="en-GB" dirty="0"/>
          </a:p>
          <a:p>
            <a:r>
              <a:rPr lang="en-GB" dirty="0" err="1"/>
              <a:t>Blockchain</a:t>
            </a:r>
            <a:r>
              <a:rPr lang="en-GB" dirty="0"/>
              <a:t>, AI, and other </a:t>
            </a:r>
            <a:r>
              <a:rPr lang="en-GB" dirty="0" smtClean="0"/>
              <a:t>technologies</a:t>
            </a:r>
          </a:p>
          <a:p>
            <a:r>
              <a:rPr lang="en-GB" dirty="0" smtClean="0"/>
              <a:t>The </a:t>
            </a:r>
            <a:r>
              <a:rPr lang="en-GB" dirty="0"/>
              <a:t>future of blockchain</a:t>
            </a:r>
          </a:p>
          <a:p>
            <a:pPr lvl="0">
              <a:lnSpc>
                <a:spcPct val="150000"/>
              </a:lnSpc>
            </a:pPr>
            <a:endParaRPr lang="en-US" dirty="0"/>
          </a:p>
        </p:txBody>
      </p:sp>
      <p:sp>
        <p:nvSpPr>
          <p:cNvPr id="4" name="Slide Number Placeholder 3">
            <a:extLst>
              <a:ext uri="{FF2B5EF4-FFF2-40B4-BE49-F238E27FC236}">
                <a16:creationId xmlns:a16="http://schemas.microsoft.com/office/drawing/2014/main" xmlns="" id="{34D340E7-101C-484E-B220-BACCA66DC646}"/>
              </a:ext>
            </a:extLst>
          </p:cNvPr>
          <p:cNvSpPr>
            <a:spLocks noGrp="1"/>
          </p:cNvSpPr>
          <p:nvPr>
            <p:ph type="sldNum" sz="quarter" idx="4"/>
          </p:nvPr>
        </p:nvSpPr>
        <p:spPr/>
        <p:txBody>
          <a:bodyPr/>
          <a:lstStyle/>
          <a:p>
            <a:fld id="{2D5587A6-0F28-234D-9116-41BE2E1A2AC2}" type="slidenum">
              <a:rPr lang="en-US" smtClean="0"/>
              <a:t>2</a:t>
            </a:fld>
            <a:endParaRPr lang="en-US"/>
          </a:p>
        </p:txBody>
      </p:sp>
    </p:spTree>
    <p:extLst>
      <p:ext uri="{BB962C8B-B14F-4D97-AF65-F5344CB8AC3E}">
        <p14:creationId xmlns:p14="http://schemas.microsoft.com/office/powerpoint/2010/main" val="4443289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D4E5F7-9DF9-D249-8372-92799CA0665F}"/>
              </a:ext>
            </a:extLst>
          </p:cNvPr>
          <p:cNvSpPr>
            <a:spLocks noGrp="1"/>
          </p:cNvSpPr>
          <p:nvPr>
            <p:ph type="title"/>
          </p:nvPr>
        </p:nvSpPr>
        <p:spPr/>
        <p:txBody>
          <a:bodyPr/>
          <a:lstStyle/>
          <a:p>
            <a:r>
              <a:rPr lang="en-US" dirty="0"/>
              <a:t>Trends</a:t>
            </a:r>
          </a:p>
        </p:txBody>
      </p:sp>
      <p:sp>
        <p:nvSpPr>
          <p:cNvPr id="3" name="Content Placeholder 2">
            <a:extLst>
              <a:ext uri="{FF2B5EF4-FFF2-40B4-BE49-F238E27FC236}">
                <a16:creationId xmlns:a16="http://schemas.microsoft.com/office/drawing/2014/main" xmlns="" id="{5F9A7C66-0C90-7C49-B680-230D7BB82922}"/>
              </a:ext>
            </a:extLst>
          </p:cNvPr>
          <p:cNvSpPr>
            <a:spLocks noGrp="1"/>
          </p:cNvSpPr>
          <p:nvPr>
            <p:ph idx="1"/>
          </p:nvPr>
        </p:nvSpPr>
        <p:spPr>
          <a:xfrm>
            <a:off x="648000" y="1385392"/>
            <a:ext cx="10800000" cy="4923928"/>
          </a:xfrm>
        </p:spPr>
        <p:txBody>
          <a:bodyPr>
            <a:normAutofit/>
          </a:bodyPr>
          <a:lstStyle/>
          <a:p>
            <a:r>
              <a:rPr lang="en-US" dirty="0" smtClean="0"/>
              <a:t>ASBCs: Application-</a:t>
            </a:r>
            <a:r>
              <a:rPr lang="en-US" dirty="0" smtClean="0"/>
              <a:t>S</a:t>
            </a:r>
            <a:r>
              <a:rPr lang="en-US" dirty="0" smtClean="0"/>
              <a:t>pecific </a:t>
            </a:r>
            <a:r>
              <a:rPr lang="en-US" dirty="0"/>
              <a:t>B</a:t>
            </a:r>
            <a:r>
              <a:rPr lang="en-US" dirty="0" smtClean="0"/>
              <a:t>lockchains dedicated </a:t>
            </a:r>
            <a:r>
              <a:rPr lang="en-US" dirty="0"/>
              <a:t>to one application </a:t>
            </a:r>
          </a:p>
          <a:p>
            <a:r>
              <a:rPr lang="en-US" dirty="0" smtClean="0"/>
              <a:t>Consortia: consortium </a:t>
            </a:r>
            <a:r>
              <a:rPr lang="en-US" dirty="0"/>
              <a:t>chains between enterprises</a:t>
            </a:r>
          </a:p>
          <a:p>
            <a:r>
              <a:rPr lang="en-US" dirty="0" smtClean="0"/>
              <a:t>Education: new </a:t>
            </a:r>
            <a:r>
              <a:rPr lang="en-US" dirty="0"/>
              <a:t>courses offered by educational establishments on blockchain technology</a:t>
            </a:r>
          </a:p>
          <a:p>
            <a:r>
              <a:rPr lang="en-US" dirty="0" smtClean="0"/>
              <a:t>Enhancements: enhancing </a:t>
            </a:r>
            <a:r>
              <a:rPr lang="en-US" dirty="0"/>
              <a:t>the existing blockchain protocol</a:t>
            </a:r>
          </a:p>
          <a:p>
            <a:r>
              <a:rPr lang="en-US" dirty="0" smtClean="0"/>
              <a:t>Research: more </a:t>
            </a:r>
            <a:r>
              <a:rPr lang="en-US" dirty="0"/>
              <a:t>research </a:t>
            </a:r>
            <a:r>
              <a:rPr lang="en-US" dirty="0" smtClean="0"/>
              <a:t>for the </a:t>
            </a:r>
            <a:r>
              <a:rPr lang="en-US" dirty="0" smtClean="0"/>
              <a:t>betterment </a:t>
            </a:r>
            <a:r>
              <a:rPr lang="en-US" dirty="0"/>
              <a:t>of existing </a:t>
            </a:r>
            <a:r>
              <a:rPr lang="en-US" dirty="0" err="1" smtClean="0"/>
              <a:t>blockchain</a:t>
            </a:r>
            <a:r>
              <a:rPr lang="en-US" dirty="0" smtClean="0"/>
              <a:t> technology</a:t>
            </a:r>
            <a:endParaRPr lang="en-US" dirty="0"/>
          </a:p>
          <a:p>
            <a:pPr lvl="1"/>
            <a:r>
              <a:rPr lang="en-US" dirty="0" smtClean="0"/>
              <a:t>Research </a:t>
            </a:r>
            <a:r>
              <a:rPr lang="en-US" dirty="0"/>
              <a:t>on cryptography</a:t>
            </a:r>
          </a:p>
          <a:p>
            <a:pPr lvl="1"/>
            <a:r>
              <a:rPr lang="en-US" dirty="0" smtClean="0"/>
              <a:t>Security </a:t>
            </a:r>
            <a:r>
              <a:rPr lang="en-US" dirty="0"/>
              <a:t>research</a:t>
            </a:r>
          </a:p>
          <a:p>
            <a:r>
              <a:rPr lang="en-US" dirty="0" smtClean="0"/>
              <a:t>BaaS: </a:t>
            </a:r>
            <a:r>
              <a:rPr lang="en-US" dirty="0" err="1" smtClean="0"/>
              <a:t>Blockchain</a:t>
            </a:r>
            <a:r>
              <a:rPr lang="en-US" dirty="0" smtClean="0"/>
              <a:t> </a:t>
            </a:r>
            <a:r>
              <a:rPr lang="en-US" dirty="0"/>
              <a:t>as a </a:t>
            </a:r>
            <a:r>
              <a:rPr lang="en-US" dirty="0" smtClean="0"/>
              <a:t>Service</a:t>
            </a:r>
            <a:endParaRPr lang="en-US" dirty="0"/>
          </a:p>
        </p:txBody>
      </p:sp>
      <p:sp>
        <p:nvSpPr>
          <p:cNvPr id="4" name="Slide Number Placeholder 3">
            <a:extLst>
              <a:ext uri="{FF2B5EF4-FFF2-40B4-BE49-F238E27FC236}">
                <a16:creationId xmlns:a16="http://schemas.microsoft.com/office/drawing/2014/main" xmlns="" id="{876F6B20-BB26-C249-8417-36F9311CADEE}"/>
              </a:ext>
            </a:extLst>
          </p:cNvPr>
          <p:cNvSpPr>
            <a:spLocks noGrp="1"/>
          </p:cNvSpPr>
          <p:nvPr>
            <p:ph type="sldNum" sz="quarter" idx="4"/>
          </p:nvPr>
        </p:nvSpPr>
        <p:spPr/>
        <p:txBody>
          <a:bodyPr/>
          <a:lstStyle/>
          <a:p>
            <a:fld id="{2D5587A6-0F28-234D-9116-41BE2E1A2AC2}" type="slidenum">
              <a:rPr lang="en-US" smtClean="0"/>
              <a:pPr/>
              <a:t>3</a:t>
            </a:fld>
            <a:endParaRPr lang="en-US" dirty="0"/>
          </a:p>
        </p:txBody>
      </p:sp>
    </p:spTree>
    <p:extLst>
      <p:ext uri="{BB962C8B-B14F-4D97-AF65-F5344CB8AC3E}">
        <p14:creationId xmlns:p14="http://schemas.microsoft.com/office/powerpoint/2010/main" val="10328296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CA2EFF-B544-2449-AB53-0E39DB261D31}"/>
              </a:ext>
            </a:extLst>
          </p:cNvPr>
          <p:cNvSpPr>
            <a:spLocks noGrp="1"/>
          </p:cNvSpPr>
          <p:nvPr>
            <p:ph type="title"/>
          </p:nvPr>
        </p:nvSpPr>
        <p:spPr/>
        <p:txBody>
          <a:bodyPr/>
          <a:lstStyle/>
          <a:p>
            <a:r>
              <a:rPr lang="en-US" dirty="0"/>
              <a:t>Debatable ideas and areas to address</a:t>
            </a:r>
          </a:p>
        </p:txBody>
      </p:sp>
      <p:sp>
        <p:nvSpPr>
          <p:cNvPr id="3" name="Content Placeholder 2">
            <a:extLst>
              <a:ext uri="{FF2B5EF4-FFF2-40B4-BE49-F238E27FC236}">
                <a16:creationId xmlns:a16="http://schemas.microsoft.com/office/drawing/2014/main" xmlns="" id="{2A404DB7-D222-BF4F-99A4-0BAE6878852E}"/>
              </a:ext>
            </a:extLst>
          </p:cNvPr>
          <p:cNvSpPr>
            <a:spLocks noGrp="1"/>
          </p:cNvSpPr>
          <p:nvPr>
            <p:ph idx="1"/>
          </p:nvPr>
        </p:nvSpPr>
        <p:spPr>
          <a:xfrm>
            <a:off x="648000" y="1404000"/>
            <a:ext cx="11052000" cy="5049336"/>
          </a:xfrm>
        </p:spPr>
        <p:txBody>
          <a:bodyPr>
            <a:normAutofit fontScale="92500" lnSpcReduction="20000"/>
          </a:bodyPr>
          <a:lstStyle/>
          <a:p>
            <a:r>
              <a:rPr lang="en-US" dirty="0"/>
              <a:t>Public versus private on the blockchain</a:t>
            </a:r>
          </a:p>
          <a:p>
            <a:pPr lvl="1"/>
            <a:r>
              <a:rPr lang="en-US" dirty="0"/>
              <a:t>Pros and cons of </a:t>
            </a:r>
            <a:r>
              <a:rPr lang="en-US" dirty="0" smtClean="0"/>
              <a:t>both for different applications</a:t>
            </a:r>
            <a:endParaRPr lang="en-US" dirty="0"/>
          </a:p>
          <a:p>
            <a:pPr lvl="1"/>
            <a:r>
              <a:rPr lang="en-US" dirty="0"/>
              <a:t>Some inclination towards using public chains for enterprise use cases</a:t>
            </a:r>
          </a:p>
          <a:p>
            <a:r>
              <a:rPr lang="en-US" dirty="0"/>
              <a:t>CBDCs	</a:t>
            </a:r>
          </a:p>
          <a:p>
            <a:pPr lvl="1"/>
            <a:r>
              <a:rPr lang="en-US" dirty="0"/>
              <a:t>Central </a:t>
            </a:r>
            <a:r>
              <a:rPr lang="en-US" dirty="0" smtClean="0"/>
              <a:t>Bank-issued </a:t>
            </a:r>
            <a:r>
              <a:rPr lang="en-US" dirty="0"/>
              <a:t>D</a:t>
            </a:r>
            <a:r>
              <a:rPr lang="en-US" dirty="0" smtClean="0"/>
              <a:t>igital </a:t>
            </a:r>
            <a:r>
              <a:rPr lang="en-US" dirty="0" smtClean="0"/>
              <a:t>C</a:t>
            </a:r>
            <a:r>
              <a:rPr lang="en-US" dirty="0" smtClean="0"/>
              <a:t>urrencies: do these go against the decentralized spirit of </a:t>
            </a:r>
            <a:r>
              <a:rPr lang="en-US" dirty="0" err="1" smtClean="0"/>
              <a:t>blockchain</a:t>
            </a:r>
            <a:r>
              <a:rPr lang="en-US" dirty="0" smtClean="0"/>
              <a:t>?</a:t>
            </a:r>
            <a:endParaRPr lang="en-US" dirty="0"/>
          </a:p>
          <a:p>
            <a:r>
              <a:rPr lang="en-US" dirty="0"/>
              <a:t>Illegal activity</a:t>
            </a:r>
          </a:p>
          <a:p>
            <a:pPr lvl="1"/>
            <a:r>
              <a:rPr lang="en-US" dirty="0"/>
              <a:t>Tracking illegal activity on a blockchain is difficult if advanced cryptography such as </a:t>
            </a:r>
            <a:r>
              <a:rPr lang="en-US" dirty="0" smtClean="0"/>
              <a:t>zero-knowledge </a:t>
            </a:r>
            <a:r>
              <a:rPr lang="en-US" dirty="0"/>
              <a:t>proofs are used for anonymity and </a:t>
            </a:r>
            <a:r>
              <a:rPr lang="en-US" dirty="0" smtClean="0"/>
              <a:t>confidentiality</a:t>
            </a:r>
            <a:endParaRPr lang="en-US" dirty="0"/>
          </a:p>
          <a:p>
            <a:r>
              <a:rPr lang="en-US" dirty="0"/>
              <a:t>Privacy or transparency</a:t>
            </a:r>
          </a:p>
          <a:p>
            <a:pPr lvl="1"/>
            <a:r>
              <a:rPr lang="en-US" dirty="0" smtClean="0"/>
              <a:t>A fine </a:t>
            </a:r>
            <a:r>
              <a:rPr lang="en-US" dirty="0"/>
              <a:t>balance between privacy and transparency is required </a:t>
            </a:r>
          </a:p>
          <a:p>
            <a:pPr lvl="1"/>
            <a:r>
              <a:rPr lang="en-US" dirty="0"/>
              <a:t>Too much privacy </a:t>
            </a:r>
            <a:r>
              <a:rPr lang="en-US" dirty="0" smtClean="0"/>
              <a:t>means a </a:t>
            </a:r>
            <a:r>
              <a:rPr lang="en-US" dirty="0"/>
              <a:t>loss of </a:t>
            </a:r>
            <a:r>
              <a:rPr lang="en-US" dirty="0" smtClean="0"/>
              <a:t>transparency and vice versa: </a:t>
            </a:r>
            <a:r>
              <a:rPr lang="en-US" dirty="0"/>
              <a:t>too much transparency </a:t>
            </a:r>
            <a:r>
              <a:rPr lang="en-US" dirty="0" smtClean="0"/>
              <a:t>means a </a:t>
            </a:r>
            <a:r>
              <a:rPr lang="en-US" dirty="0"/>
              <a:t>loss of </a:t>
            </a:r>
            <a:r>
              <a:rPr lang="en-US" dirty="0" smtClean="0"/>
              <a:t>personal privacy</a:t>
            </a:r>
            <a:endParaRPr lang="en-US" dirty="0"/>
          </a:p>
          <a:p>
            <a:endParaRPr lang="en-US" dirty="0"/>
          </a:p>
        </p:txBody>
      </p:sp>
      <p:sp>
        <p:nvSpPr>
          <p:cNvPr id="4" name="Slide Number Placeholder 3">
            <a:extLst>
              <a:ext uri="{FF2B5EF4-FFF2-40B4-BE49-F238E27FC236}">
                <a16:creationId xmlns:a16="http://schemas.microsoft.com/office/drawing/2014/main" xmlns="" id="{C05F7BE0-D530-B049-BFD3-16D0381A9764}"/>
              </a:ext>
            </a:extLst>
          </p:cNvPr>
          <p:cNvSpPr>
            <a:spLocks noGrp="1"/>
          </p:cNvSpPr>
          <p:nvPr>
            <p:ph type="sldNum" sz="quarter" idx="4"/>
          </p:nvPr>
        </p:nvSpPr>
        <p:spPr/>
        <p:txBody>
          <a:bodyPr/>
          <a:lstStyle/>
          <a:p>
            <a:fld id="{2D5587A6-0F28-234D-9116-41BE2E1A2AC2}" type="slidenum">
              <a:rPr lang="en-US" smtClean="0"/>
              <a:pPr/>
              <a:t>4</a:t>
            </a:fld>
            <a:endParaRPr lang="en-US" dirty="0"/>
          </a:p>
        </p:txBody>
      </p:sp>
    </p:spTree>
    <p:extLst>
      <p:ext uri="{BB962C8B-B14F-4D97-AF65-F5344CB8AC3E}">
        <p14:creationId xmlns:p14="http://schemas.microsoft.com/office/powerpoint/2010/main" val="28653033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CBBC2B-65A7-8243-825E-94F1C5618AB5}"/>
              </a:ext>
            </a:extLst>
          </p:cNvPr>
          <p:cNvSpPr>
            <a:spLocks noGrp="1"/>
          </p:cNvSpPr>
          <p:nvPr>
            <p:ph type="title"/>
          </p:nvPr>
        </p:nvSpPr>
        <p:spPr/>
        <p:txBody>
          <a:bodyPr/>
          <a:lstStyle/>
          <a:p>
            <a:r>
              <a:rPr lang="en-US" dirty="0"/>
              <a:t>Blockchain research</a:t>
            </a:r>
          </a:p>
        </p:txBody>
      </p:sp>
      <p:sp>
        <p:nvSpPr>
          <p:cNvPr id="3" name="Content Placeholder 2">
            <a:extLst>
              <a:ext uri="{FF2B5EF4-FFF2-40B4-BE49-F238E27FC236}">
                <a16:creationId xmlns:a16="http://schemas.microsoft.com/office/drawing/2014/main" xmlns="" id="{228BEFAB-7D81-024A-97D9-CB4A21DAF6F9}"/>
              </a:ext>
            </a:extLst>
          </p:cNvPr>
          <p:cNvSpPr>
            <a:spLocks noGrp="1"/>
          </p:cNvSpPr>
          <p:nvPr>
            <p:ph idx="1"/>
          </p:nvPr>
        </p:nvSpPr>
        <p:spPr>
          <a:xfrm>
            <a:off x="648000" y="1124744"/>
            <a:ext cx="10800000" cy="5544616"/>
          </a:xfrm>
        </p:spPr>
        <p:txBody>
          <a:bodyPr>
            <a:normAutofit fontScale="85000" lnSpcReduction="20000"/>
          </a:bodyPr>
          <a:lstStyle/>
          <a:p>
            <a:r>
              <a:rPr lang="en-US" dirty="0"/>
              <a:t>Smart contracts</a:t>
            </a:r>
          </a:p>
          <a:p>
            <a:pPr lvl="1"/>
            <a:r>
              <a:rPr lang="en-US" dirty="0" smtClean="0"/>
              <a:t>There is ongoing </a:t>
            </a:r>
            <a:r>
              <a:rPr lang="en-US" dirty="0"/>
              <a:t>research to make smart contracts more </a:t>
            </a:r>
            <a:r>
              <a:rPr lang="en-US" dirty="0" smtClean="0"/>
              <a:t>usable</a:t>
            </a:r>
            <a:endParaRPr lang="en-US" dirty="0"/>
          </a:p>
          <a:p>
            <a:pPr lvl="1"/>
            <a:r>
              <a:rPr lang="en-US" dirty="0" smtClean="0"/>
              <a:t>Filling </a:t>
            </a:r>
            <a:r>
              <a:rPr lang="en-US" dirty="0"/>
              <a:t>the gap between </a:t>
            </a:r>
            <a:r>
              <a:rPr lang="en-US" dirty="0" smtClean="0"/>
              <a:t>government law, </a:t>
            </a:r>
            <a:r>
              <a:rPr lang="en-US" dirty="0"/>
              <a:t>and </a:t>
            </a:r>
            <a:r>
              <a:rPr lang="en-US" dirty="0" smtClean="0"/>
              <a:t>the </a:t>
            </a:r>
            <a:r>
              <a:rPr lang="en-US" dirty="0" err="1" smtClean="0"/>
              <a:t>blockchain</a:t>
            </a:r>
            <a:r>
              <a:rPr lang="en-US" dirty="0" smtClean="0"/>
              <a:t> idea that </a:t>
            </a:r>
            <a:r>
              <a:rPr lang="en-US" i="1" dirty="0" smtClean="0"/>
              <a:t>the code </a:t>
            </a:r>
            <a:r>
              <a:rPr lang="en-US" i="1" dirty="0"/>
              <a:t>is </a:t>
            </a:r>
            <a:r>
              <a:rPr lang="en-US" i="1" dirty="0" smtClean="0"/>
              <a:t>law</a:t>
            </a:r>
            <a:endParaRPr lang="en-US" i="1" dirty="0"/>
          </a:p>
          <a:p>
            <a:r>
              <a:rPr lang="en-US" dirty="0"/>
              <a:t>Cryptographic function limitations</a:t>
            </a:r>
          </a:p>
          <a:p>
            <a:pPr lvl="1"/>
            <a:r>
              <a:rPr lang="en-US" dirty="0"/>
              <a:t>Quantum resistance</a:t>
            </a:r>
          </a:p>
          <a:p>
            <a:pPr lvl="1"/>
            <a:r>
              <a:rPr lang="en-US" dirty="0" smtClean="0"/>
              <a:t>There are still fundamental or unexplored flaws </a:t>
            </a:r>
            <a:r>
              <a:rPr lang="en-US" dirty="0"/>
              <a:t>in core </a:t>
            </a:r>
            <a:r>
              <a:rPr lang="en-US" dirty="0" smtClean="0"/>
              <a:t>cryptography protocols that need to be addressed for </a:t>
            </a:r>
            <a:r>
              <a:rPr lang="en-US" dirty="0" err="1" smtClean="0"/>
              <a:t>Blockchain</a:t>
            </a:r>
            <a:r>
              <a:rPr lang="en-US" dirty="0" smtClean="0"/>
              <a:t> technology to be widely adopted</a:t>
            </a:r>
            <a:endParaRPr lang="en-US" dirty="0"/>
          </a:p>
          <a:p>
            <a:r>
              <a:rPr lang="en-US" dirty="0"/>
              <a:t>Consensus algorithms</a:t>
            </a:r>
          </a:p>
          <a:p>
            <a:pPr lvl="1"/>
            <a:r>
              <a:rPr lang="en-US" dirty="0"/>
              <a:t>Proof of </a:t>
            </a:r>
            <a:r>
              <a:rPr lang="en-US" dirty="0" smtClean="0"/>
              <a:t>Stake </a:t>
            </a:r>
            <a:endParaRPr lang="en-US" dirty="0"/>
          </a:p>
          <a:p>
            <a:r>
              <a:rPr lang="en-US" dirty="0"/>
              <a:t>Scalability</a:t>
            </a:r>
          </a:p>
          <a:p>
            <a:pPr lvl="1"/>
            <a:r>
              <a:rPr lang="en-US" dirty="0"/>
              <a:t>DAG</a:t>
            </a:r>
          </a:p>
          <a:p>
            <a:pPr lvl="1"/>
            <a:r>
              <a:rPr lang="en-US" dirty="0" err="1"/>
              <a:t>Hashgraph</a:t>
            </a:r>
            <a:endParaRPr lang="en-US" dirty="0"/>
          </a:p>
          <a:p>
            <a:r>
              <a:rPr lang="en-US" dirty="0"/>
              <a:t>Code obfuscation</a:t>
            </a:r>
          </a:p>
          <a:p>
            <a:pPr lvl="1"/>
            <a:r>
              <a:rPr lang="en-GB" dirty="0"/>
              <a:t>Confidentiality and privacy</a:t>
            </a:r>
          </a:p>
          <a:p>
            <a:endParaRPr lang="en-US" dirty="0"/>
          </a:p>
          <a:p>
            <a:endParaRPr lang="en-US" dirty="0"/>
          </a:p>
        </p:txBody>
      </p:sp>
      <p:sp>
        <p:nvSpPr>
          <p:cNvPr id="4" name="Slide Number Placeholder 3">
            <a:extLst>
              <a:ext uri="{FF2B5EF4-FFF2-40B4-BE49-F238E27FC236}">
                <a16:creationId xmlns:a16="http://schemas.microsoft.com/office/drawing/2014/main" xmlns="" id="{9990B41F-5F57-EC42-9A91-0CD9B0C49664}"/>
              </a:ext>
            </a:extLst>
          </p:cNvPr>
          <p:cNvSpPr>
            <a:spLocks noGrp="1"/>
          </p:cNvSpPr>
          <p:nvPr>
            <p:ph type="sldNum" sz="quarter" idx="4"/>
          </p:nvPr>
        </p:nvSpPr>
        <p:spPr/>
        <p:txBody>
          <a:bodyPr/>
          <a:lstStyle/>
          <a:p>
            <a:fld id="{2D5587A6-0F28-234D-9116-41BE2E1A2AC2}" type="slidenum">
              <a:rPr lang="en-US" smtClean="0"/>
              <a:pPr/>
              <a:t>5</a:t>
            </a:fld>
            <a:endParaRPr lang="en-US" dirty="0"/>
          </a:p>
        </p:txBody>
      </p:sp>
    </p:spTree>
    <p:extLst>
      <p:ext uri="{BB962C8B-B14F-4D97-AF65-F5344CB8AC3E}">
        <p14:creationId xmlns:p14="http://schemas.microsoft.com/office/powerpoint/2010/main" val="8881214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FD71CD-3F47-0F4E-AD4C-DEB94D25F050}"/>
              </a:ext>
            </a:extLst>
          </p:cNvPr>
          <p:cNvSpPr>
            <a:spLocks noGrp="1"/>
          </p:cNvSpPr>
          <p:nvPr>
            <p:ph type="title"/>
          </p:nvPr>
        </p:nvSpPr>
        <p:spPr/>
        <p:txBody>
          <a:bodyPr/>
          <a:lstStyle/>
          <a:p>
            <a:r>
              <a:rPr lang="en-US" dirty="0"/>
              <a:t>Alternative blockchains</a:t>
            </a:r>
          </a:p>
        </p:txBody>
      </p:sp>
      <p:sp>
        <p:nvSpPr>
          <p:cNvPr id="3" name="Content Placeholder 2">
            <a:extLst>
              <a:ext uri="{FF2B5EF4-FFF2-40B4-BE49-F238E27FC236}">
                <a16:creationId xmlns:a16="http://schemas.microsoft.com/office/drawing/2014/main" xmlns="" id="{5E03FDBB-BDA9-194B-BA19-51E9B529B9EF}"/>
              </a:ext>
            </a:extLst>
          </p:cNvPr>
          <p:cNvSpPr>
            <a:spLocks noGrp="1"/>
          </p:cNvSpPr>
          <p:nvPr>
            <p:ph idx="1"/>
          </p:nvPr>
        </p:nvSpPr>
        <p:spPr/>
        <p:txBody>
          <a:bodyPr/>
          <a:lstStyle/>
          <a:p>
            <a:pPr marL="0" indent="0">
              <a:buNone/>
            </a:pPr>
            <a:r>
              <a:rPr lang="en-US" dirty="0"/>
              <a:t>Many alternative blockchains have emerged in recent years, with their own core goals, ideologies and frameworks. A few that we’ll discuss here are:</a:t>
            </a:r>
          </a:p>
          <a:p>
            <a:r>
              <a:rPr lang="en-US" dirty="0"/>
              <a:t>Kadena</a:t>
            </a:r>
          </a:p>
          <a:p>
            <a:r>
              <a:rPr lang="en-US" dirty="0"/>
              <a:t>EOS</a:t>
            </a:r>
          </a:p>
          <a:p>
            <a:r>
              <a:rPr lang="en-US" dirty="0"/>
              <a:t>Tezos</a:t>
            </a:r>
          </a:p>
        </p:txBody>
      </p:sp>
      <p:sp>
        <p:nvSpPr>
          <p:cNvPr id="4" name="Slide Number Placeholder 3">
            <a:extLst>
              <a:ext uri="{FF2B5EF4-FFF2-40B4-BE49-F238E27FC236}">
                <a16:creationId xmlns:a16="http://schemas.microsoft.com/office/drawing/2014/main" xmlns="" id="{3FE68CE1-62F0-8B4A-9F2E-7690BB049324}"/>
              </a:ext>
            </a:extLst>
          </p:cNvPr>
          <p:cNvSpPr>
            <a:spLocks noGrp="1"/>
          </p:cNvSpPr>
          <p:nvPr>
            <p:ph type="sldNum" sz="quarter" idx="4"/>
          </p:nvPr>
        </p:nvSpPr>
        <p:spPr/>
        <p:txBody>
          <a:bodyPr/>
          <a:lstStyle/>
          <a:p>
            <a:fld id="{2D5587A6-0F28-234D-9116-41BE2E1A2AC2}" type="slidenum">
              <a:rPr lang="en-US" smtClean="0"/>
              <a:pPr/>
              <a:t>6</a:t>
            </a:fld>
            <a:endParaRPr lang="en-US" dirty="0"/>
          </a:p>
        </p:txBody>
      </p:sp>
    </p:spTree>
    <p:extLst>
      <p:ext uri="{BB962C8B-B14F-4D97-AF65-F5344CB8AC3E}">
        <p14:creationId xmlns:p14="http://schemas.microsoft.com/office/powerpoint/2010/main" val="3824681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2AE453-EF3E-F948-9FC2-9E580C1BE838}"/>
              </a:ext>
            </a:extLst>
          </p:cNvPr>
          <p:cNvSpPr>
            <a:spLocks noGrp="1"/>
          </p:cNvSpPr>
          <p:nvPr>
            <p:ph type="title"/>
          </p:nvPr>
        </p:nvSpPr>
        <p:spPr/>
        <p:txBody>
          <a:bodyPr/>
          <a:lstStyle/>
          <a:p>
            <a:r>
              <a:rPr lang="en-US" dirty="0"/>
              <a:t>Consensus in </a:t>
            </a:r>
            <a:r>
              <a:rPr lang="en-US" dirty="0" err="1"/>
              <a:t>Kadena</a:t>
            </a:r>
            <a:endParaRPr lang="en-US" dirty="0"/>
          </a:p>
        </p:txBody>
      </p:sp>
      <p:pic>
        <p:nvPicPr>
          <p:cNvPr id="5" name="Content Placeholder 4">
            <a:extLst>
              <a:ext uri="{FF2B5EF4-FFF2-40B4-BE49-F238E27FC236}">
                <a16:creationId xmlns:a16="http://schemas.microsoft.com/office/drawing/2014/main" xmlns="" id="{C6F5998F-F6C8-6D4C-9B9C-3932DDA4A8DB}"/>
              </a:ext>
            </a:extLst>
          </p:cNvPr>
          <p:cNvPicPr>
            <a:picLocks noGrp="1" noChangeAspect="1"/>
          </p:cNvPicPr>
          <p:nvPr>
            <p:ph idx="1"/>
          </p:nvPr>
        </p:nvPicPr>
        <p:blipFill>
          <a:blip r:embed="rId2"/>
          <a:stretch>
            <a:fillRect/>
          </a:stretch>
        </p:blipFill>
        <p:spPr>
          <a:xfrm>
            <a:off x="923800" y="2564904"/>
            <a:ext cx="10236200" cy="4114800"/>
          </a:xfrm>
          <a:prstGeom prst="rect">
            <a:avLst/>
          </a:prstGeom>
        </p:spPr>
      </p:pic>
      <p:sp>
        <p:nvSpPr>
          <p:cNvPr id="4" name="Slide Number Placeholder 3">
            <a:extLst>
              <a:ext uri="{FF2B5EF4-FFF2-40B4-BE49-F238E27FC236}">
                <a16:creationId xmlns:a16="http://schemas.microsoft.com/office/drawing/2014/main" xmlns="" id="{A8AEFAF8-402A-CB4D-A53D-7CC5D93B6736}"/>
              </a:ext>
            </a:extLst>
          </p:cNvPr>
          <p:cNvSpPr>
            <a:spLocks noGrp="1"/>
          </p:cNvSpPr>
          <p:nvPr>
            <p:ph type="sldNum" sz="quarter" idx="4"/>
          </p:nvPr>
        </p:nvSpPr>
        <p:spPr/>
        <p:txBody>
          <a:bodyPr/>
          <a:lstStyle/>
          <a:p>
            <a:fld id="{2D5587A6-0F28-234D-9116-41BE2E1A2AC2}" type="slidenum">
              <a:rPr lang="en-US" smtClean="0"/>
              <a:pPr/>
              <a:t>7</a:t>
            </a:fld>
            <a:endParaRPr lang="en-US" dirty="0"/>
          </a:p>
        </p:txBody>
      </p:sp>
      <p:sp>
        <p:nvSpPr>
          <p:cNvPr id="3" name="Rectangle 2">
            <a:extLst>
              <a:ext uri="{FF2B5EF4-FFF2-40B4-BE49-F238E27FC236}">
                <a16:creationId xmlns:a16="http://schemas.microsoft.com/office/drawing/2014/main" xmlns="" id="{5C3C8317-E2DC-614F-A68B-846DFD53E342}"/>
              </a:ext>
            </a:extLst>
          </p:cNvPr>
          <p:cNvSpPr/>
          <p:nvPr/>
        </p:nvSpPr>
        <p:spPr>
          <a:xfrm>
            <a:off x="839416" y="1340768"/>
            <a:ext cx="10200528"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Kadena is a blockchain that has successfully addressed scalability and privacy issues. </a:t>
            </a:r>
            <a:r>
              <a:rPr lang="en-US" dirty="0" smtClean="0">
                <a:latin typeface="Arial" panose="020B0604020202020204" pitchFamily="34" charset="0"/>
                <a:cs typeface="Arial" panose="020B0604020202020204" pitchFamily="34" charset="0"/>
              </a:rPr>
              <a:t>A </a:t>
            </a:r>
            <a:r>
              <a:rPr lang="en-US" dirty="0">
                <a:latin typeface="Arial" panose="020B0604020202020204" pitchFamily="34" charset="0"/>
                <a:cs typeface="Arial" panose="020B0604020202020204" pitchFamily="34" charset="0"/>
              </a:rPr>
              <a:t>key innovation in Kadena is its scalable </a:t>
            </a:r>
            <a:r>
              <a:rPr lang="en-US" dirty="0" smtClean="0">
                <a:latin typeface="Arial" panose="020B0604020202020204" pitchFamily="34" charset="0"/>
                <a:cs typeface="Arial" panose="020B0604020202020204" pitchFamily="34" charset="0"/>
              </a:rPr>
              <a:t>Byzantine Fault Tolerant (BFT) </a:t>
            </a:r>
            <a:r>
              <a:rPr lang="en-US" dirty="0">
                <a:latin typeface="Arial" panose="020B0604020202020204" pitchFamily="34" charset="0"/>
                <a:cs typeface="Arial" panose="020B0604020202020204" pitchFamily="34" charset="0"/>
              </a:rPr>
              <a:t>consensus algorithm, which has the potential to scale to thousands of nodes without performance degradation.</a:t>
            </a:r>
          </a:p>
        </p:txBody>
      </p:sp>
      <p:sp>
        <p:nvSpPr>
          <p:cNvPr id="6" name="Rectangle 5">
            <a:extLst>
              <a:ext uri="{FF2B5EF4-FFF2-40B4-BE49-F238E27FC236}">
                <a16:creationId xmlns:a16="http://schemas.microsoft.com/office/drawing/2014/main" xmlns="" id="{805F1DA8-7C97-5448-960F-8B7F68DEA26D}"/>
              </a:ext>
            </a:extLst>
          </p:cNvPr>
          <p:cNvSpPr/>
          <p:nvPr/>
        </p:nvSpPr>
        <p:spPr>
          <a:xfrm>
            <a:off x="829560" y="2902954"/>
            <a:ext cx="2232248" cy="646331"/>
          </a:xfrm>
          <a:prstGeom prst="rect">
            <a:avLst/>
          </a:prstGeom>
        </p:spPr>
        <p:txBody>
          <a:bodyPr wrap="square">
            <a:spAutoFit/>
          </a:bodyPr>
          <a:lstStyle/>
          <a:p>
            <a:r>
              <a:rPr lang="en-US" dirty="0" err="1" smtClean="0"/>
              <a:t>Kadena’s</a:t>
            </a:r>
            <a:r>
              <a:rPr lang="en-US" dirty="0" smtClean="0"/>
              <a:t> scalable </a:t>
            </a:r>
            <a:r>
              <a:rPr lang="en-US" dirty="0"/>
              <a:t>BFT consensus algorithm</a:t>
            </a:r>
          </a:p>
        </p:txBody>
      </p:sp>
    </p:spTree>
    <p:extLst>
      <p:ext uri="{BB962C8B-B14F-4D97-AF65-F5344CB8AC3E}">
        <p14:creationId xmlns:p14="http://schemas.microsoft.com/office/powerpoint/2010/main" val="9441303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934962-6151-3B4B-9681-536C15642A93}"/>
              </a:ext>
            </a:extLst>
          </p:cNvPr>
          <p:cNvSpPr>
            <a:spLocks noGrp="1"/>
          </p:cNvSpPr>
          <p:nvPr>
            <p:ph type="title"/>
          </p:nvPr>
        </p:nvSpPr>
        <p:spPr>
          <a:xfrm>
            <a:off x="648000" y="144000"/>
            <a:ext cx="10078412" cy="864000"/>
          </a:xfrm>
        </p:spPr>
        <p:txBody>
          <a:bodyPr/>
          <a:lstStyle/>
          <a:p>
            <a:r>
              <a:rPr lang="en-US" dirty="0"/>
              <a:t>Pact</a:t>
            </a:r>
          </a:p>
        </p:txBody>
      </p:sp>
      <p:sp>
        <p:nvSpPr>
          <p:cNvPr id="4" name="Slide Number Placeholder 3">
            <a:extLst>
              <a:ext uri="{FF2B5EF4-FFF2-40B4-BE49-F238E27FC236}">
                <a16:creationId xmlns:a16="http://schemas.microsoft.com/office/drawing/2014/main" xmlns="" id="{0EF8E731-7F84-7445-97DD-39D6322F0A6A}"/>
              </a:ext>
            </a:extLst>
          </p:cNvPr>
          <p:cNvSpPr>
            <a:spLocks noGrp="1"/>
          </p:cNvSpPr>
          <p:nvPr>
            <p:ph type="sldNum" sz="quarter" idx="4"/>
          </p:nvPr>
        </p:nvSpPr>
        <p:spPr/>
        <p:txBody>
          <a:bodyPr/>
          <a:lstStyle/>
          <a:p>
            <a:fld id="{2D5587A6-0F28-234D-9116-41BE2E1A2AC2}" type="slidenum">
              <a:rPr lang="en-US" smtClean="0"/>
              <a:pPr/>
              <a:t>8</a:t>
            </a:fld>
            <a:endParaRPr lang="en-US" dirty="0"/>
          </a:p>
        </p:txBody>
      </p:sp>
      <p:pic>
        <p:nvPicPr>
          <p:cNvPr id="8" name="Content Placeholder 7">
            <a:extLst>
              <a:ext uri="{FF2B5EF4-FFF2-40B4-BE49-F238E27FC236}">
                <a16:creationId xmlns:a16="http://schemas.microsoft.com/office/drawing/2014/main" xmlns="" id="{916B5A14-C81D-DD48-AC81-A95AB02F89F6}"/>
              </a:ext>
            </a:extLst>
          </p:cNvPr>
          <p:cNvPicPr>
            <a:picLocks noGrp="1" noChangeAspect="1"/>
          </p:cNvPicPr>
          <p:nvPr>
            <p:ph idx="1"/>
          </p:nvPr>
        </p:nvPicPr>
        <p:blipFill>
          <a:blip r:embed="rId2"/>
          <a:stretch>
            <a:fillRect/>
          </a:stretch>
        </p:blipFill>
        <p:spPr>
          <a:xfrm>
            <a:off x="1217588" y="2132856"/>
            <a:ext cx="8978900" cy="4102100"/>
          </a:xfrm>
          <a:prstGeom prst="rect">
            <a:avLst/>
          </a:prstGeom>
        </p:spPr>
      </p:pic>
      <p:sp>
        <p:nvSpPr>
          <p:cNvPr id="3" name="Rectangle 2">
            <a:extLst>
              <a:ext uri="{FF2B5EF4-FFF2-40B4-BE49-F238E27FC236}">
                <a16:creationId xmlns:a16="http://schemas.microsoft.com/office/drawing/2014/main" xmlns="" id="{903BDF2E-8FBB-2B4B-92F6-F1255431FB61}"/>
              </a:ext>
            </a:extLst>
          </p:cNvPr>
          <p:cNvSpPr/>
          <p:nvPr/>
        </p:nvSpPr>
        <p:spPr>
          <a:xfrm>
            <a:off x="839416" y="1008000"/>
            <a:ext cx="9480448" cy="1015663"/>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A new </a:t>
            </a:r>
            <a:r>
              <a:rPr lang="en-US" sz="2000" dirty="0" smtClean="0">
                <a:latin typeface="Arial" panose="020B0604020202020204" pitchFamily="34" charset="0"/>
                <a:cs typeface="Arial" panose="020B0604020202020204" pitchFamily="34" charset="0"/>
              </a:rPr>
              <a:t>Turing-incomplete </a:t>
            </a:r>
            <a:r>
              <a:rPr lang="en-US" sz="2000" dirty="0">
                <a:latin typeface="Arial" panose="020B0604020202020204" pitchFamily="34" charset="0"/>
                <a:cs typeface="Arial" panose="020B0604020202020204" pitchFamily="34" charset="0"/>
              </a:rPr>
              <a:t>language, called Pact, has also been introduced with </a:t>
            </a:r>
            <a:r>
              <a:rPr lang="en-US" sz="2000" dirty="0" err="1">
                <a:latin typeface="Arial" panose="020B0604020202020204" pitchFamily="34" charset="0"/>
                <a:cs typeface="Arial" panose="020B0604020202020204" pitchFamily="34" charset="0"/>
              </a:rPr>
              <a:t>Kadena</a:t>
            </a:r>
            <a:r>
              <a:rPr lang="en-US" sz="2000" dirty="0">
                <a:latin typeface="Arial" panose="020B0604020202020204" pitchFamily="34" charset="0"/>
                <a:cs typeface="Arial" panose="020B0604020202020204" pitchFamily="34" charset="0"/>
              </a:rPr>
              <a:t> that is used for developing smart contracts. </a:t>
            </a:r>
            <a:r>
              <a:rPr lang="en-US" sz="2000" dirty="0" smtClean="0">
                <a:latin typeface="Arial" panose="020B0604020202020204" pitchFamily="34" charset="0"/>
                <a:cs typeface="Arial" panose="020B0604020202020204" pitchFamily="34" charset="0"/>
              </a:rPr>
              <a:t>Some s</a:t>
            </a:r>
            <a:r>
              <a:rPr lang="en-GB" sz="2000" dirty="0" smtClean="0">
                <a:latin typeface="Arial" panose="020B0604020202020204" pitchFamily="34" charset="0"/>
                <a:cs typeface="Arial" panose="020B0604020202020204" pitchFamily="34" charset="0"/>
              </a:rPr>
              <a:t>ample Pact code</a:t>
            </a:r>
            <a:r>
              <a:rPr lang="en-US" sz="2000" dirty="0" smtClean="0">
                <a:latin typeface="Arial" panose="020B0604020202020204" pitchFamily="34" charset="0"/>
                <a:cs typeface="Arial" panose="020B0604020202020204" pitchFamily="34" charset="0"/>
              </a:rPr>
              <a:t> is shown below</a:t>
            </a:r>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67729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64AE17-A66E-3044-83A5-443F8E1E1EBC}"/>
              </a:ext>
            </a:extLst>
          </p:cNvPr>
          <p:cNvSpPr>
            <a:spLocks noGrp="1"/>
          </p:cNvSpPr>
          <p:nvPr>
            <p:ph type="title"/>
          </p:nvPr>
        </p:nvSpPr>
        <p:spPr/>
        <p:txBody>
          <a:bodyPr/>
          <a:lstStyle/>
          <a:p>
            <a:r>
              <a:rPr lang="en-US" dirty="0"/>
              <a:t>EOS</a:t>
            </a:r>
          </a:p>
        </p:txBody>
      </p:sp>
      <p:pic>
        <p:nvPicPr>
          <p:cNvPr id="5" name="Content Placeholder 4">
            <a:extLst>
              <a:ext uri="{FF2B5EF4-FFF2-40B4-BE49-F238E27FC236}">
                <a16:creationId xmlns:a16="http://schemas.microsoft.com/office/drawing/2014/main" xmlns="" id="{7456E8EB-FAF1-C744-9B6D-41872EF69C3A}"/>
              </a:ext>
            </a:extLst>
          </p:cNvPr>
          <p:cNvPicPr>
            <a:picLocks noGrp="1" noChangeAspect="1"/>
          </p:cNvPicPr>
          <p:nvPr>
            <p:ph idx="1"/>
          </p:nvPr>
        </p:nvPicPr>
        <p:blipFill>
          <a:blip r:embed="rId2"/>
          <a:stretch>
            <a:fillRect/>
          </a:stretch>
        </p:blipFill>
        <p:spPr>
          <a:xfrm>
            <a:off x="7365290" y="864032"/>
            <a:ext cx="3361122" cy="5689011"/>
          </a:xfrm>
          <a:prstGeom prst="rect">
            <a:avLst/>
          </a:prstGeom>
        </p:spPr>
      </p:pic>
      <p:sp>
        <p:nvSpPr>
          <p:cNvPr id="4" name="Slide Number Placeholder 3">
            <a:extLst>
              <a:ext uri="{FF2B5EF4-FFF2-40B4-BE49-F238E27FC236}">
                <a16:creationId xmlns:a16="http://schemas.microsoft.com/office/drawing/2014/main" xmlns="" id="{EB532452-A460-2A40-8214-A0362A7080C2}"/>
              </a:ext>
            </a:extLst>
          </p:cNvPr>
          <p:cNvSpPr>
            <a:spLocks noGrp="1"/>
          </p:cNvSpPr>
          <p:nvPr>
            <p:ph type="sldNum" sz="quarter" idx="4"/>
          </p:nvPr>
        </p:nvSpPr>
        <p:spPr/>
        <p:txBody>
          <a:bodyPr/>
          <a:lstStyle/>
          <a:p>
            <a:fld id="{2D5587A6-0F28-234D-9116-41BE2E1A2AC2}" type="slidenum">
              <a:rPr lang="en-US" smtClean="0"/>
              <a:pPr/>
              <a:t>9</a:t>
            </a:fld>
            <a:endParaRPr lang="en-US" dirty="0"/>
          </a:p>
        </p:txBody>
      </p:sp>
      <p:sp>
        <p:nvSpPr>
          <p:cNvPr id="3" name="Rectangle 2">
            <a:extLst>
              <a:ext uri="{FF2B5EF4-FFF2-40B4-BE49-F238E27FC236}">
                <a16:creationId xmlns:a16="http://schemas.microsoft.com/office/drawing/2014/main" xmlns="" id="{BEF8C0D1-30B8-0441-94F3-62D014847086}"/>
              </a:ext>
            </a:extLst>
          </p:cNvPr>
          <p:cNvSpPr/>
          <p:nvPr/>
        </p:nvSpPr>
        <p:spPr>
          <a:xfrm>
            <a:off x="637291" y="1224000"/>
            <a:ext cx="6294411" cy="4278094"/>
          </a:xfrm>
          <a:prstGeom prst="rect">
            <a:avLst/>
          </a:prstGeom>
        </p:spPr>
        <p:txBody>
          <a:bodyPr wrap="square">
            <a:spAutoFit/>
          </a:bodyPr>
          <a:lstStyle/>
          <a:p>
            <a:pPr>
              <a:spcBef>
                <a:spcPts val="800"/>
              </a:spcBef>
            </a:pPr>
            <a:r>
              <a:rPr lang="en-US" dirty="0" smtClean="0">
                <a:latin typeface="Arial" panose="020B0604020202020204" pitchFamily="34" charset="0"/>
                <a:cs typeface="Arial" panose="020B0604020202020204" pitchFamily="34" charset="0"/>
              </a:rPr>
              <a:t>The EOS </a:t>
            </a:r>
            <a:r>
              <a:rPr lang="en-US" dirty="0" err="1">
                <a:latin typeface="Arial" panose="020B0604020202020204" pitchFamily="34" charset="0"/>
                <a:cs typeface="Arial" panose="020B0604020202020204" pitchFamily="34" charset="0"/>
              </a:rPr>
              <a:t>blockchain</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was </a:t>
            </a:r>
            <a:r>
              <a:rPr lang="en-US" dirty="0" smtClean="0">
                <a:latin typeface="Arial" panose="020B0604020202020204" pitchFamily="34" charset="0"/>
                <a:cs typeface="Arial" panose="020B0604020202020204" pitchFamily="34" charset="0"/>
              </a:rPr>
              <a:t>developed </a:t>
            </a:r>
            <a:r>
              <a:rPr lang="en-US" dirty="0">
                <a:latin typeface="Arial" panose="020B0604020202020204" pitchFamily="34" charset="0"/>
                <a:cs typeface="Arial" panose="020B0604020202020204" pitchFamily="34" charset="0"/>
              </a:rPr>
              <a:t>by </a:t>
            </a:r>
            <a:r>
              <a:rPr lang="en-US" i="1" dirty="0">
                <a:latin typeface="Arial" panose="020B0604020202020204" pitchFamily="34" charset="0"/>
                <a:cs typeface="Arial" panose="020B0604020202020204" pitchFamily="34" charset="0"/>
              </a:rPr>
              <a:t>block.one </a:t>
            </a:r>
            <a:r>
              <a:rPr lang="en-US" dirty="0">
                <a:latin typeface="Arial" panose="020B0604020202020204" pitchFamily="34" charset="0"/>
                <a:cs typeface="Arial" panose="020B0604020202020204" pitchFamily="34" charset="0"/>
              </a:rPr>
              <a:t>using the C++ programming language.</a:t>
            </a:r>
          </a:p>
          <a:p>
            <a:pPr marL="285750" indent="-285750">
              <a:spcBef>
                <a:spcPts val="800"/>
              </a:spcBef>
              <a:buFont typeface="Arial" panose="020B0604020202020204" pitchFamily="34" charset="0"/>
              <a:buChar char="•"/>
            </a:pPr>
            <a:r>
              <a:rPr lang="en-US" dirty="0" smtClean="0">
                <a:latin typeface="Arial" panose="020B0604020202020204" pitchFamily="34" charset="0"/>
                <a:cs typeface="Arial" panose="020B0604020202020204" pitchFamily="34" charset="0"/>
              </a:rPr>
              <a:t>It was built </a:t>
            </a:r>
            <a:r>
              <a:rPr lang="en-US" dirty="0">
                <a:latin typeface="Arial" panose="020B0604020202020204" pitchFamily="34" charset="0"/>
                <a:cs typeface="Arial" panose="020B0604020202020204" pitchFamily="34" charset="0"/>
              </a:rPr>
              <a:t>for both public and private blockchain use </a:t>
            </a:r>
            <a:r>
              <a:rPr lang="en-US" dirty="0" smtClean="0">
                <a:latin typeface="Arial" panose="020B0604020202020204" pitchFamily="34" charset="0"/>
                <a:cs typeface="Arial" panose="020B0604020202020204" pitchFamily="34" charset="0"/>
              </a:rPr>
              <a:t>cases</a:t>
            </a:r>
            <a:endParaRPr lang="en-US" dirty="0">
              <a:latin typeface="Arial" panose="020B0604020202020204" pitchFamily="34" charset="0"/>
              <a:cs typeface="Arial" panose="020B0604020202020204" pitchFamily="34" charset="0"/>
            </a:endParaRPr>
          </a:p>
          <a:p>
            <a:pPr marL="285750" indent="-285750">
              <a:spcBef>
                <a:spcPts val="800"/>
              </a:spcBef>
              <a:buFont typeface="Arial" panose="020B0604020202020204" pitchFamily="34" charset="0"/>
              <a:buChar char="•"/>
            </a:pPr>
            <a:r>
              <a:rPr lang="en-US" dirty="0">
                <a:latin typeface="Arial" panose="020B0604020202020204" pitchFamily="34" charset="0"/>
                <a:cs typeface="Arial" panose="020B0604020202020204" pitchFamily="34" charset="0"/>
              </a:rPr>
              <a:t>A new concept of system resources has been introduced with EOS. Just like the usual concept of computing resources in a computer, such as RAM, CPU, and </a:t>
            </a:r>
            <a:r>
              <a:rPr lang="en-US" dirty="0" smtClean="0">
                <a:latin typeface="Arial" panose="020B0604020202020204" pitchFamily="34" charset="0"/>
                <a:cs typeface="Arial" panose="020B0604020202020204" pitchFamily="34" charset="0"/>
              </a:rPr>
              <a:t>networking </a:t>
            </a:r>
            <a:r>
              <a:rPr lang="en-US" dirty="0">
                <a:latin typeface="Arial" panose="020B0604020202020204" pitchFamily="34" charset="0"/>
                <a:cs typeface="Arial" panose="020B0604020202020204" pitchFamily="34" charset="0"/>
              </a:rPr>
              <a:t>(NET), the EOS blockchain uses the same concept of resources to manage the </a:t>
            </a:r>
            <a:r>
              <a:rPr lang="en-US" dirty="0" err="1" smtClean="0">
                <a:latin typeface="Arial" panose="020B0604020202020204" pitchFamily="34" charset="0"/>
                <a:cs typeface="Arial" panose="020B0604020202020204" pitchFamily="34" charset="0"/>
              </a:rPr>
              <a:t>blockchain</a:t>
            </a:r>
            <a:endParaRPr lang="en-US" dirty="0">
              <a:latin typeface="Arial" panose="020B0604020202020204" pitchFamily="34" charset="0"/>
              <a:cs typeface="Arial" panose="020B0604020202020204" pitchFamily="34" charset="0"/>
            </a:endParaRPr>
          </a:p>
          <a:p>
            <a:pPr marL="285750" indent="-285750">
              <a:spcBef>
                <a:spcPts val="800"/>
              </a:spcBef>
              <a:buFont typeface="Arial" panose="020B0604020202020204" pitchFamily="34" charset="0"/>
              <a:buChar char="•"/>
            </a:pPr>
            <a:r>
              <a:rPr lang="en-US" dirty="0">
                <a:latin typeface="Arial" panose="020B0604020202020204" pitchFamily="34" charset="0"/>
                <a:cs typeface="Arial" panose="020B0604020202020204" pitchFamily="34" charset="0"/>
              </a:rPr>
              <a:t>The amount of resources allocated is directly proportional to the amount of EOS stake—meaning the higher the stake, the more the resources you get. This resource model protects against abuse because in order to game the system, an attacker would need a large </a:t>
            </a:r>
            <a:r>
              <a:rPr lang="en-US" dirty="0" smtClean="0">
                <a:latin typeface="Arial" panose="020B0604020202020204" pitchFamily="34" charset="0"/>
                <a:cs typeface="Arial" panose="020B0604020202020204" pitchFamily="34" charset="0"/>
              </a:rPr>
              <a:t>stake</a:t>
            </a:r>
            <a:endParaRPr lang="en-US"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xmlns="" id="{AB8EB0DF-58E6-284B-A9A0-37CC97114257}"/>
              </a:ext>
            </a:extLst>
          </p:cNvPr>
          <p:cNvSpPr/>
          <p:nvPr/>
        </p:nvSpPr>
        <p:spPr>
          <a:xfrm>
            <a:off x="7664703" y="408733"/>
            <a:ext cx="2762295" cy="369332"/>
          </a:xfrm>
          <a:prstGeom prst="rect">
            <a:avLst/>
          </a:prstGeom>
        </p:spPr>
        <p:txBody>
          <a:bodyPr wrap="none">
            <a:spAutoFit/>
          </a:bodyPr>
          <a:lstStyle/>
          <a:p>
            <a:r>
              <a:rPr lang="en-GB" dirty="0"/>
              <a:t>EOS high-level architecture</a:t>
            </a:r>
            <a:endParaRPr lang="en-GB" dirty="0">
              <a:effectLst/>
            </a:endParaRPr>
          </a:p>
        </p:txBody>
      </p:sp>
    </p:spTree>
    <p:extLst>
      <p:ext uri="{BB962C8B-B14F-4D97-AF65-F5344CB8AC3E}">
        <p14:creationId xmlns:p14="http://schemas.microsoft.com/office/powerpoint/2010/main" val="521125445"/>
      </p:ext>
    </p:extLst>
  </p:cSld>
  <p:clrMapOvr>
    <a:masterClrMapping/>
  </p:clrMapOvr>
  <p:timing>
    <p:tnLst>
      <p:par>
        <p:cTn id="1" dur="indefinite" restart="never" nodeType="tmRoot"/>
      </p:par>
    </p:tnLst>
  </p:timing>
</p:sld>
</file>

<file path=ppt/theme/theme1.xml><?xml version="1.0" encoding="utf-8"?>
<a:theme xmlns:a="http://schemas.openxmlformats.org/drawingml/2006/main" name="Packt Train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TotalTime>
  <Words>807</Words>
  <Application>Microsoft Office PowerPoint</Application>
  <PresentationFormat>Widescreen</PresentationFormat>
  <Paragraphs>107</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Open Sans</vt:lpstr>
      <vt:lpstr>Packt Training</vt:lpstr>
      <vt:lpstr>Mastering Blockchain Third Edition</vt:lpstr>
      <vt:lpstr>Outline</vt:lpstr>
      <vt:lpstr>Trends</vt:lpstr>
      <vt:lpstr>Debatable ideas and areas to address</vt:lpstr>
      <vt:lpstr>Blockchain research</vt:lpstr>
      <vt:lpstr>Alternative blockchains</vt:lpstr>
      <vt:lpstr>Consensus in Kadena</vt:lpstr>
      <vt:lpstr>Pact</vt:lpstr>
      <vt:lpstr>EOS</vt:lpstr>
      <vt:lpstr>EOS and Ethereum</vt:lpstr>
      <vt:lpstr>Tezos</vt:lpstr>
      <vt:lpstr>Tezos</vt:lpstr>
      <vt:lpstr>Blockchain, AI, and other technologies</vt:lpstr>
      <vt:lpstr>Future of blockchain</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Edward Doxey</cp:lastModifiedBy>
  <cp:revision>85</cp:revision>
  <cp:lastPrinted>2018-06-05T12:50:25Z</cp:lastPrinted>
  <dcterms:created xsi:type="dcterms:W3CDTF">2018-06-05T09:17:37Z</dcterms:created>
  <dcterms:modified xsi:type="dcterms:W3CDTF">2020-09-11T12:41:15Z</dcterms:modified>
</cp:coreProperties>
</file>